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B3_3A306E56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340" r:id="rId2"/>
    <p:sldId id="402" r:id="rId3"/>
    <p:sldId id="491" r:id="rId4"/>
    <p:sldId id="492" r:id="rId5"/>
    <p:sldId id="470" r:id="rId6"/>
    <p:sldId id="467" r:id="rId7"/>
    <p:sldId id="468" r:id="rId8"/>
    <p:sldId id="481" r:id="rId9"/>
    <p:sldId id="477" r:id="rId10"/>
    <p:sldId id="479" r:id="rId11"/>
    <p:sldId id="480" r:id="rId12"/>
    <p:sldId id="478" r:id="rId13"/>
    <p:sldId id="483" r:id="rId14"/>
    <p:sldId id="482" r:id="rId15"/>
    <p:sldId id="471" r:id="rId16"/>
    <p:sldId id="469" r:id="rId17"/>
    <p:sldId id="465" r:id="rId18"/>
    <p:sldId id="463" r:id="rId19"/>
    <p:sldId id="466" r:id="rId20"/>
    <p:sldId id="464" r:id="rId21"/>
    <p:sldId id="472" r:id="rId22"/>
    <p:sldId id="473" r:id="rId23"/>
    <p:sldId id="474" r:id="rId24"/>
    <p:sldId id="475" r:id="rId25"/>
    <p:sldId id="476" r:id="rId26"/>
    <p:sldId id="497" r:id="rId27"/>
    <p:sldId id="498" r:id="rId28"/>
    <p:sldId id="499" r:id="rId29"/>
    <p:sldId id="461" r:id="rId30"/>
    <p:sldId id="401" r:id="rId31"/>
    <p:sldId id="407" r:id="rId32"/>
    <p:sldId id="408" r:id="rId33"/>
    <p:sldId id="409" r:id="rId34"/>
    <p:sldId id="410" r:id="rId35"/>
    <p:sldId id="406" r:id="rId36"/>
    <p:sldId id="411" r:id="rId37"/>
    <p:sldId id="412" r:id="rId38"/>
    <p:sldId id="413" r:id="rId39"/>
    <p:sldId id="414" r:id="rId40"/>
    <p:sldId id="421" r:id="rId41"/>
    <p:sldId id="420" r:id="rId42"/>
    <p:sldId id="415" r:id="rId43"/>
    <p:sldId id="416" r:id="rId44"/>
    <p:sldId id="417" r:id="rId45"/>
    <p:sldId id="422" r:id="rId46"/>
    <p:sldId id="418" r:id="rId47"/>
    <p:sldId id="419" r:id="rId48"/>
    <p:sldId id="434" r:id="rId49"/>
    <p:sldId id="435" r:id="rId50"/>
    <p:sldId id="436" r:id="rId51"/>
    <p:sldId id="437" r:id="rId52"/>
    <p:sldId id="438" r:id="rId53"/>
    <p:sldId id="439" r:id="rId54"/>
    <p:sldId id="440" r:id="rId55"/>
    <p:sldId id="441" r:id="rId56"/>
    <p:sldId id="442" r:id="rId57"/>
    <p:sldId id="443" r:id="rId58"/>
    <p:sldId id="444" r:id="rId59"/>
    <p:sldId id="445" r:id="rId60"/>
    <p:sldId id="453" r:id="rId61"/>
    <p:sldId id="446" r:id="rId62"/>
    <p:sldId id="447" r:id="rId63"/>
    <p:sldId id="448" r:id="rId64"/>
    <p:sldId id="449" r:id="rId65"/>
    <p:sldId id="450" r:id="rId66"/>
    <p:sldId id="451" r:id="rId67"/>
    <p:sldId id="452" r:id="rId68"/>
    <p:sldId id="454" r:id="rId69"/>
    <p:sldId id="455" r:id="rId70"/>
    <p:sldId id="456" r:id="rId71"/>
    <p:sldId id="457" r:id="rId72"/>
    <p:sldId id="458" r:id="rId73"/>
    <p:sldId id="459" r:id="rId74"/>
    <p:sldId id="424" r:id="rId75"/>
    <p:sldId id="460" r:id="rId76"/>
    <p:sldId id="484" r:id="rId77"/>
    <p:sldId id="485" r:id="rId78"/>
    <p:sldId id="486" r:id="rId79"/>
    <p:sldId id="487" r:id="rId80"/>
    <p:sldId id="488" r:id="rId81"/>
    <p:sldId id="489" r:id="rId82"/>
    <p:sldId id="490" r:id="rId83"/>
    <p:sldId id="495" r:id="rId84"/>
    <p:sldId id="496" r:id="rId85"/>
    <p:sldId id="403" r:id="rId86"/>
    <p:sldId id="462" r:id="rId87"/>
    <p:sldId id="404" r:id="rId88"/>
    <p:sldId id="405" r:id="rId8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2D5067AB-4FA2-4679-9C8E-29B7BC9C56D6}">
          <p14:sldIdLst>
            <p14:sldId id="340"/>
          </p14:sldIdLst>
        </p14:section>
        <p14:section name="목차" id="{526A2004-51D1-4840-9E5E-CCD8299E028E}">
          <p14:sldIdLst>
            <p14:sldId id="402"/>
            <p14:sldId id="491"/>
            <p14:sldId id="492"/>
          </p14:sldIdLst>
        </p14:section>
        <p14:section name="Serial vs Parallel" id="{30A1512A-9188-4658-BBC5-B41D809BB24A}">
          <p14:sldIdLst>
            <p14:sldId id="470"/>
            <p14:sldId id="467"/>
            <p14:sldId id="468"/>
            <p14:sldId id="481"/>
            <p14:sldId id="477"/>
            <p14:sldId id="479"/>
            <p14:sldId id="480"/>
            <p14:sldId id="478"/>
            <p14:sldId id="483"/>
            <p14:sldId id="482"/>
          </p14:sldIdLst>
        </p14:section>
        <p14:section name="[A]Synchronous" id="{AC38DEC6-7FE7-4A67-AABA-47E383841EB5}">
          <p14:sldIdLst>
            <p14:sldId id="471"/>
            <p14:sldId id="469"/>
          </p14:sldIdLst>
        </p14:section>
        <p14:section name="UART" id="{64A29A44-3E22-4D93-B312-B9AA1050048A}">
          <p14:sldIdLst>
            <p14:sldId id="465"/>
            <p14:sldId id="463"/>
          </p14:sldIdLst>
        </p14:section>
        <p14:section name="SPI" id="{A827519B-7B2D-4DD0-B649-77EAC4F5D266}">
          <p14:sldIdLst>
            <p14:sldId id="466"/>
            <p14:sldId id="464"/>
            <p14:sldId id="472"/>
          </p14:sldIdLst>
        </p14:section>
        <p14:section name="I2C" id="{6D17C673-FD31-4C6B-8931-A80B26A7AD80}">
          <p14:sldIdLst>
            <p14:sldId id="473"/>
            <p14:sldId id="474"/>
            <p14:sldId id="475"/>
            <p14:sldId id="476"/>
          </p14:sldIdLst>
        </p14:section>
        <p14:section name="Bluetooth" id="{98913BDC-CE49-4099-A59C-C3CF49DEE53E}">
          <p14:sldIdLst>
            <p14:sldId id="497"/>
            <p14:sldId id="498"/>
            <p14:sldId id="499"/>
          </p14:sldIdLst>
        </p14:section>
        <p14:section name="CAN" id="{D9292282-FEA7-4D8D-856D-BAA223A78C31}">
          <p14:sldIdLst>
            <p14:sldId id="461"/>
            <p14:sldId id="401"/>
            <p14:sldId id="407"/>
            <p14:sldId id="408"/>
            <p14:sldId id="409"/>
            <p14:sldId id="410"/>
            <p14:sldId id="406"/>
            <p14:sldId id="411"/>
            <p14:sldId id="412"/>
            <p14:sldId id="413"/>
            <p14:sldId id="414"/>
            <p14:sldId id="421"/>
            <p14:sldId id="420"/>
            <p14:sldId id="415"/>
            <p14:sldId id="416"/>
            <p14:sldId id="417"/>
            <p14:sldId id="422"/>
            <p14:sldId id="418"/>
            <p14:sldId id="419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53"/>
            <p14:sldId id="446"/>
            <p14:sldId id="447"/>
            <p14:sldId id="448"/>
            <p14:sldId id="449"/>
            <p14:sldId id="450"/>
            <p14:sldId id="451"/>
            <p14:sldId id="452"/>
            <p14:sldId id="454"/>
            <p14:sldId id="455"/>
            <p14:sldId id="456"/>
            <p14:sldId id="457"/>
            <p14:sldId id="458"/>
            <p14:sldId id="459"/>
            <p14:sldId id="424"/>
            <p14:sldId id="460"/>
          </p14:sldIdLst>
        </p14:section>
        <p14:section name="Channel Coding" id="{382B861B-9A2F-43CC-9AA6-D340186A841B}">
          <p14:sldIdLst>
            <p14:sldId id="484"/>
            <p14:sldId id="485"/>
          </p14:sldIdLst>
        </p14:section>
        <p14:section name="Cyclic Redundancy Check(CRC)" id="{0AB19F12-7219-4990-B77D-F024461DDBD0}">
          <p14:sldIdLst>
            <p14:sldId id="486"/>
            <p14:sldId id="487"/>
          </p14:sldIdLst>
        </p14:section>
        <p14:section name="Signal Encoding" id="{E5691A80-4ECE-47B1-91C2-C31636622460}">
          <p14:sldIdLst>
            <p14:sldId id="488"/>
            <p14:sldId id="489"/>
            <p14:sldId id="490"/>
          </p14:sldIdLst>
        </p14:section>
        <p14:section name="Endian" id="{0065F2CB-EE83-4213-8355-9E52D1358C5D}">
          <p14:sldIdLst>
            <p14:sldId id="495"/>
            <p14:sldId id="496"/>
          </p14:sldIdLst>
        </p14:section>
        <p14:section name="Back Up" id="{8438375D-BA5C-41E5-8CE4-67574ADC6158}">
          <p14:sldIdLst>
            <p14:sldId id="403"/>
            <p14:sldId id="462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AE7DAD-08FA-9082-1C89-69031517AFC1}" name="성호 김" initials="성김" userId="06f4ff0079c881b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E75B6"/>
    <a:srgbClr val="F4B183"/>
    <a:srgbClr val="33CC33"/>
    <a:srgbClr val="009900"/>
    <a:srgbClr val="7671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54" autoAdjust="0"/>
    <p:restoredTop sz="93245" autoAdjust="0"/>
  </p:normalViewPr>
  <p:slideViewPr>
    <p:cSldViewPr snapToGrid="0">
      <p:cViewPr>
        <p:scale>
          <a:sx n="50" d="100"/>
          <a:sy n="50" d="100"/>
        </p:scale>
        <p:origin x="24" y="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4" d="100"/>
          <a:sy n="44" d="100"/>
        </p:scale>
        <p:origin x="277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microsoft.com/office/2018/10/relationships/authors" Target="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omments/modernComment_1B3_3A306E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B87579-90D1-4EF8-ACB5-15A0CBAF12D6}" authorId="{B0AE7DAD-08FA-9082-1C89-69031517AFC1}" created="2024-04-29T10:58:04.6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76252502" sldId="435"/>
      <ac:graphicFrameMk id="44" creationId="{577DFA40-9032-77D3-8B24-094140C1640B}"/>
      <ac:tblMk/>
      <ac:tcMk rowId="4126198778" colId="1427386122"/>
      <ac:txMk cp="183" len="12">
        <ac:context len="1163" hash="390558184"/>
      </ac:txMk>
    </ac:txMkLst>
    <p188:pos x="2964374" y="6193082"/>
    <p188:txBody>
      <a:bodyPr/>
      <a:lstStyle/>
      <a:p>
        <a:r>
          <a:rPr lang="ko-KR" altLang="en-US"/>
          <a:t>locked FIFO가 무엇인지 확인 필요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02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https://blog.naver.com/techref/222303368153</a:t>
            </a:r>
          </a:p>
          <a:p>
            <a:r>
              <a:rPr lang="en-US" altLang="ko-KR" dirty="0"/>
              <a:t>https://blog.naver.com/techref/222303465870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53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https://blog.naver.com/techref/222305665834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79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https://blog.naver.com/techref/222306196195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13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https://blog.naver.com/techref/222306196195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47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https://velog.io/@psh4204/%ED%86%B5%EC%8B%A0-BLE-%ED%86%B5%EC%8B%A0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289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https://velog.io/@psh4204/%ED%86%B5%EC%8B%A0-BLE-%ED%86%B5%EC%8B%A0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19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8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684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276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171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13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66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592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298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01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804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264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85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38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114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395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226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451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70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0578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848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579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932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2820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160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87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26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13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296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9952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45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6448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627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436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9826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https://blog.naver.com/PostView.naver?blogId=techref&amp;logNo=222003651264&amp;categoryNo=31&amp;parentCategoryNo=0&amp;viewDate=&amp;currentPage=28&amp;postListTopCurrentPage=1&amp;from=postList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36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</a:p>
          <a:p>
            <a:r>
              <a:rPr lang="en-US" altLang="ko-KR" dirty="0"/>
              <a:t>https://blog.naver.com/techref/222286156448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72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</a:p>
          <a:p>
            <a:r>
              <a:rPr lang="en-US" altLang="ko-KR" dirty="0"/>
              <a:t>https://blog.naver.com/techref/222286156448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632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https://blog.naver.com/rohdeschwarzkorea/223136550950</a:t>
            </a:r>
          </a:p>
          <a:p>
            <a:r>
              <a:rPr lang="en-US" altLang="ko-KR" dirty="0"/>
              <a:t>https://blog.naver.com/PostView.naver?blogId=rohdeschwarzkorea&amp;logNo=223136562224&amp;categoryNo=13&amp;parentCategoryNo=&amp;from=thumbnailList</a:t>
            </a:r>
          </a:p>
          <a:p>
            <a:r>
              <a:rPr lang="en-US" altLang="ko-KR" dirty="0"/>
              <a:t>https://blog.naver.com/PostView.naver?blogId=rohdeschwarzkorea&amp;Redirect=View&amp;logNo=223229161041&amp;categoryNo=13&amp;isAfterWrite=true&amp;isAfterUpdateOnly=true</a:t>
            </a:r>
          </a:p>
          <a:p>
            <a:r>
              <a:rPr lang="en-US" altLang="ko-KR" dirty="0"/>
              <a:t>https://blog.naver.com/PostView.naver?blogId=rohdeschwarzkorea&amp;logNo=223304554396&amp;categoryNo=13&amp;parentCategoryNo=0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052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https://blog.naver.com/techref/222010374193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99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https://blog.naver.com/techref/222303368153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22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B3_3A306E5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91006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decoding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recovery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쉽게 수행하고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제공하며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제공하기 위해 신호 전환에 필요한 최소한의 통계적 경계를 배치하는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Parallel Clock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Data-Address-Control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병렬로 직렬 버스에 입력되어 사용되고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기준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함께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여러 개 쌍으로 동시에 전달되므로 신호 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Embedded Clock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직렬화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시작될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cycle(1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+ 1 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먼저 전송되고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전송되고 주기적으로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clock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미리 명시적으로 선언되어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recovery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끝날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끝남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동기화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(Lock to Random Data)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장치 필요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전원을 켰을 때 자동으로 주기적인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탐색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Payload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시간이 지남에 따라 값이 변경되기 때문에 수신기는 고유한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찾아 재동기화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동기화가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payload data 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관계없이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recovery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수신기가 원격 모듈에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수신기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있어 송수신기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요구사항이 완화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0E9B7E0-D595-EF09-5F8D-3A62AE28E0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106" y="4259894"/>
            <a:ext cx="3665565" cy="21925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36A203-FF80-96AA-AE6D-4A2C0147C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8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7218" y="4799425"/>
            <a:ext cx="5639594" cy="15581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377403-DA27-11DF-4442-E35773941636}"/>
              </a:ext>
            </a:extLst>
          </p:cNvPr>
          <p:cNvSpPr txBox="1"/>
          <p:nvPr/>
        </p:nvSpPr>
        <p:spPr>
          <a:xfrm>
            <a:off x="1896476" y="6452452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Parallel Clock &gt;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B3F18-7697-E783-6CCD-824484B33CBB}"/>
              </a:ext>
            </a:extLst>
          </p:cNvPr>
          <p:cNvSpPr txBox="1"/>
          <p:nvPr/>
        </p:nvSpPr>
        <p:spPr>
          <a:xfrm>
            <a:off x="7219950" y="6452452"/>
            <a:ext cx="241413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Embedded Clock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5209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831297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- 8b/10b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SerDes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구조로 일반적으로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10-bti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mapping)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기준 클럭을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복구된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밸런스를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기능 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주파수 변환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내장된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가져올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코드를 사용하면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패킷이 시작할 때 일정 크기의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측 인터페이스에는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line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control line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line 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개가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8b/10b encoder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병렬화기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decoder 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Giga bit ethernet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사양으로 사용되며 정의됨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사용되는 일반적인 코딩 체계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64b/66b encoding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scrambler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밸런스와 변환을 통계적으로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추가된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결정론적 변환을 통해 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ethernet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사양으로 사용되며 정의됨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64b/66b encoder,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scrambler,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기어박스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(66b  16bit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인터페이스로 변환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인터페이스를 완전 직렬 신호로 변환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 Interleaved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느린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빠른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multiplexing,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느린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multiplexing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55497E7-7393-2833-875A-9D964B30A52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6164" y="3706018"/>
            <a:ext cx="4449661" cy="26371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419B28-2C3D-3D51-D454-2A5A5BB120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5024" y="4216195"/>
            <a:ext cx="4449661" cy="1616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968444-A799-A220-AA9F-619139B3A4DC}"/>
              </a:ext>
            </a:extLst>
          </p:cNvPr>
          <p:cNvSpPr txBox="1"/>
          <p:nvPr/>
        </p:nvSpPr>
        <p:spPr>
          <a:xfrm>
            <a:off x="7500442" y="6343190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Bit Interleaved &gt;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8816B-30AF-DD69-1C8F-3BB3604716A4}"/>
              </a:ext>
            </a:extLst>
          </p:cNvPr>
          <p:cNvSpPr txBox="1"/>
          <p:nvPr/>
        </p:nvSpPr>
        <p:spPr>
          <a:xfrm>
            <a:off x="2111582" y="6343190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8b/10b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4993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(4)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02151"/>
              </p:ext>
            </p:extLst>
          </p:nvPr>
        </p:nvGraphicFramePr>
        <p:xfrm>
          <a:off x="83626" y="868118"/>
          <a:ext cx="9757093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7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00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Skew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전송 선로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채널을 통해 동시에 신호 비트열이 전송된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도달하지 못하고 시간 차를 가지고 도달한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(Timing Skew)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송신단과 수신단에서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동기화되지 못한 상황도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DC Balanced Signal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미리 정해진 주파수 이하에서만 매우 적은 신호 전력만으로 전송하도록 설계된 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고주파 영역만 활성화되고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저주파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(DC)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미약한 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Interleaving(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끼워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구간을 통해 트래픽을 전송할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발생할 수 있는 군집 에러를 랜덤 에어로 변환하여 에러 정정을 용이하게 하기 위해 사용되는 기법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무선 전송시스템에서의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interleadving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오류 발생을 랜덤하게 분산시키는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페이딩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 집중 비트 에러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(Burst Error)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발생되기 쉬운 무선 채널 환경에서 집중적인 비트 에러를 분산시키는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다중화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유사동기식 다중화 방식 상에서의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interleaving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채널의 신호를 하나씩 순차적으로 추출해 일렬로 배열하며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다중화하는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 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 상에서 주파수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interleaving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휘도신호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(4.2 MHz)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색신호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대역을 포함시켜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보내는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171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Appendix(Metastability)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23157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Metastability(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논리회로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장치에서 주로 발생하는 현상으로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신호를 수신할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CDC(Clock Domain Crossing)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상황에서 주로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CDC: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연관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 사이에서 신호가 전달되는 상황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Setup-and-Hold Time: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안정적으로 수신 받기 위해 신호는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전후로 일정시간 논리 영역에서 유지되어야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변환 시점에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latch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변경되거나 비정상적으로 늘어지면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latch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전압을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(metastability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시스템에서는 발생하지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analysis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closure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사양 충족하도록 보장하고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latch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feedback 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달라져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전압값을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논리적으로 예측할 수 있지만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metastability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상태에서는 불가능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metastability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내재된 지연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(Inherent Delay)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느리게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 설계자는 목적지의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synchronization register chain/synchronizer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신호를 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다시 동기화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논리값으로 변환하기 전 추가적 시간을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Synchronization register chain / synchronizer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요구사항을 충족하는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모두 동일하거나 위상 관련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관련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구동되거나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제외하고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fan-out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synchronization 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CF251B7-A5CA-9F6B-74E9-A12D008A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308" y="3830039"/>
            <a:ext cx="5284065" cy="2863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C039F0-E2C3-F139-75AF-42AC259EBC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1736" y="2881248"/>
            <a:ext cx="4068066" cy="1828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C54FED-7B44-0D4E-920F-49F51A3DF6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810325"/>
            <a:ext cx="5581024" cy="195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76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Appendix(Jitter)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433488"/>
              </p:ext>
            </p:extLst>
          </p:nvPr>
        </p:nvGraphicFramePr>
        <p:xfrm>
          <a:off x="83626" y="868118"/>
          <a:ext cx="11974527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Jitter(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전송에서 신호가 예정보다 빠르게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느리게 나타나서 발생하는 오류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시간적으로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이벤트의 변동성을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진폭과 주파수를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 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비누적적인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단기적 위상 변동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(Wander: 10 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미만의 변조 주파수를 갖는 장기적인 위상 변동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클럭의 불안정성을 측정하고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시간 범위 내에서의 변동성을 나타내는 지표로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BER(Bit Error Rate)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시스템 성능 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Random Jitter + Deterministic Jitter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Random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신호와 상관없이 불규칙한 특성으로 인해 발생되는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Gaussian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크기가 정해지지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영역에서는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설명되고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영역에서는 위상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(Phase noise)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샷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1/f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및 기타 물리적 효과 등으로 인해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Deterministic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 가능한 패턴이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noise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circuit, layout, line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등에서의 잘못된 설계에서 비롯되며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Gaussian 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관계가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크기가 한정될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계측 장비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오실로스코프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(Oscilloscope) – Time domain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Peak-Peak,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Cycle, Period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 frequency clock, data-dependent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(clock,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교차되는 데이터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Cursor measurement: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트리거되는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부분으로부터 발생되는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 측정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(trigger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로부터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멀수록 크게 나타남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Histogram: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파형의 샘플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픽셀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기반으로 데이터 분포를 그래픽으로 표현한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측정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Measurement Statistics: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랜덤 성분이 포함되어 있어 신호 속성을 분석하는데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(random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성분은 평균값과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표준편차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Measurement Track: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측정된 파형에 대해 시간이 경과함에 따라 측정 결과가 어떻게 변화되는지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 결과와 신호의 타이밍 관계 알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Spectrum: FFT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이용해 측정된 신호에 대한 주파수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Eye Diagram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파형을 중첩해 생성하여 신호의 불안정성이나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영향을 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CDR(Clock Data Recovery)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기반으로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eye diagram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스펙트럼 분석기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(Spectrum Analyzer) – Frequency domain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측정된 신호의 주파수 영역에서 변동성을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 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RMS Phase Jitter, Phase noise, Jitter Frequency Information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Lower Noise Floor, Easy detection of Spur vs Random Jitter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카운터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송신기와 수신기를 비동기로 만들 수 있으면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부정확해도 시스템은 수신기 클럭에 의존해서 동작하기에 노이즈가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줄어듬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34E34AE-A35A-7405-011A-47C142614C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4547" y="1417528"/>
            <a:ext cx="4573606" cy="27680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C4019D1-6A01-1FAC-6DF3-9886EDAD236E}"/>
              </a:ext>
            </a:extLst>
          </p:cNvPr>
          <p:cNvSpPr/>
          <p:nvPr/>
        </p:nvSpPr>
        <p:spPr>
          <a:xfrm rot="2700000">
            <a:off x="9444448" y="568688"/>
            <a:ext cx="3239589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추후 내용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450321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[A]Synchronous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6180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[A]Synchronous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477488"/>
              </p:ext>
            </p:extLst>
          </p:nvPr>
        </p:nvGraphicFramePr>
        <p:xfrm>
          <a:off x="83626" y="868118"/>
          <a:ext cx="698055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0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81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Synchronous Communication(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양방향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답하고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측이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시스템의 반응속도가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처리량이 많아 시스템 부하가 커지고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응답하지 않으면 시스템이 다운될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Communication(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비동기식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단방향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 응답은 즉각적이지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보내고 자기 할 일을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즉각 대응하지 않아 시스템 부하가 적음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 반응속도가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18492B-242C-EF13-C43A-3E9F2CC632B5}"/>
              </a:ext>
            </a:extLst>
          </p:cNvPr>
          <p:cNvGrpSpPr/>
          <p:nvPr/>
        </p:nvGrpSpPr>
        <p:grpSpPr>
          <a:xfrm>
            <a:off x="270963" y="3074936"/>
            <a:ext cx="2562225" cy="2906426"/>
            <a:chOff x="231775" y="2891750"/>
            <a:chExt cx="2562225" cy="29064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734B70C-6A36-F473-70FB-17A30CFD4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1775" y="2891750"/>
              <a:ext cx="2562225" cy="252603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DB646-381F-6358-81FC-5E1E3954952E}"/>
                </a:ext>
              </a:extLst>
            </p:cNvPr>
            <p:cNvSpPr txBox="1"/>
            <p:nvPr/>
          </p:nvSpPr>
          <p:spPr>
            <a:xfrm>
              <a:off x="433474" y="5521177"/>
              <a:ext cx="2158826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Synchronous &gt;</a:t>
              </a:r>
              <a:endParaRPr lang="ko-KR" altLang="en-US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EC2F2B9-EE53-16DE-8230-BCEFCEEFA560}"/>
              </a:ext>
            </a:extLst>
          </p:cNvPr>
          <p:cNvGrpSpPr/>
          <p:nvPr/>
        </p:nvGrpSpPr>
        <p:grpSpPr>
          <a:xfrm>
            <a:off x="3573903" y="3074936"/>
            <a:ext cx="2562226" cy="2914946"/>
            <a:chOff x="2963864" y="2883229"/>
            <a:chExt cx="2562226" cy="291494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2291897-9C79-1CB8-9808-B73D82F19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63864" y="2883229"/>
              <a:ext cx="2562226" cy="25345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B8CB87-311E-6691-A1E7-882F3B1A0C28}"/>
                </a:ext>
              </a:extLst>
            </p:cNvPr>
            <p:cNvSpPr txBox="1"/>
            <p:nvPr/>
          </p:nvSpPr>
          <p:spPr>
            <a:xfrm>
              <a:off x="3165564" y="5521176"/>
              <a:ext cx="2158826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Asynchronous 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01408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UART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020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UART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358513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UART(Universal Asynchronous Receiver/Transmitter)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 비동기화 송수신기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(UART):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데이터의 형태를 직렬 방식으로 전환하여 데이터를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RS232, RS422, RS485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통신 표준과 함께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자료 형태나 전송 속도를 직접 구성할 수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전기 신호 수준과 방식이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UART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통해 관리 받음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memory/register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있어 차례로 읽어 직렬화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기본 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주변기기의 일종으로 병렬 데이터를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통신하는 개별 집적 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(Integrated Circuit)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(Serial):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입출력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한 번에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(Parallel): n-bit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입출력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Baud rate: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보내는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bps(Bit Per Second)]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time T = 1/baud rate [sec] (Ex. 9600 baud = 1/9600 sec = 0.000104 sec = 104 us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시작과 끝을 알기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bit(0), stop bit(1)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UART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시작되면 신호가 변경됨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Byte(8-bit)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통신을 주로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(parity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10-bit data transmission)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5~8-bit(parity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max 9-bit)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측에서 송신 측이 보낸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변경되었는지 확인하는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합이 짝수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1: data frame bits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합이 홀수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(Full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송신과 수신을 동시에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최근에는 동기화 통신인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USART(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비동기화 송수신기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검사를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널리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9-bit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1:1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master&amp;slave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baud rate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허용오차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(Tolerance)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79998B3-4A63-6AD6-A4B9-211CF1A204D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073" y="3087616"/>
            <a:ext cx="3429627" cy="1840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091F8D-0B0B-8FA6-52B0-740E07C97D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3053" y="3635210"/>
            <a:ext cx="2738020" cy="12927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CC1A10-C9D3-B163-ED7C-4C9C1135C1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073" y="1041886"/>
            <a:ext cx="3429627" cy="18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29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SPI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5782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Contents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Title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Next...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0E0617-9C4C-82FF-12EC-B392674B5DDA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  <a:p>
            <a:pPr algn="ctr"/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완성 후</a:t>
            </a:r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983504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SPI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402045"/>
              </p:ext>
            </p:extLst>
          </p:nvPr>
        </p:nvGraphicFramePr>
        <p:xfrm>
          <a:off x="83626" y="868118"/>
          <a:ext cx="11974527" cy="285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SPI(Serial Peripheral Interface)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주변장치 인터페이스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(SPI):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차례대로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직렬 데이터 인터페이스의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전송속도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10 Mbps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통신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Master-Slave(1 :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통신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 initialization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USB,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Ethernet, Bluetooth, WIFI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느리지만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구현이 단순하고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resource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적게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고속으로 대량의 데이터를 전송할 필요가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 간의 통신에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AE320DA-7E0C-8F37-068C-B2159FE6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3653" y="977957"/>
            <a:ext cx="4530786" cy="11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4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SPI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665318"/>
              </p:ext>
            </p:extLst>
          </p:nvPr>
        </p:nvGraphicFramePr>
        <p:xfrm>
          <a:off x="83626" y="868118"/>
          <a:ext cx="11974527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card, RFID, 2.4GHz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송수신기 등에서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중간에 방해없이 계속해서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연속적인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스트림으로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조건으로 데이터 패킷의 시작과 끝 정의하여 전송 중 중단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(I2C,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데이터가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전송되고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특정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수로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액추에이터는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 Capacitance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클수록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정상적으로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하기 위해 물리적 전압 레벨을 변환해야 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개수가 많아질수록 정확한 전압 레벨 변환 방해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SCLK(Synchronous Clock):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클럭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동기화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전송속도는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 상태를 설정하는 속성인 클럭 극성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(CPOL, Clock Polarity)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전송 시점이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Low(0)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상태 변환될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 = 0, Rising Edge)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상태 변환될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 = 1, Falling 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데이터를 전송할지 설정하는 속성인 클럭 위상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(CPHA, Clock Phase)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전송 시점이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Low(0)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rising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동기화는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CPHA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유형을 가짐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MOSI(Master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Output, Slave Input):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MISO(Master Input, Slave Output):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SS/CS(Select Slave/Chip Select):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level(LOW,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설정하여 통신할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상태에서는 고전압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level(HIGH,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Daisy-chain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방식을 통해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SS/CS Low signal(slave activation)  MOSI/MISO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transmission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start bit/stop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계속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복잡한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주소 지정 시스템이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빠른 데이터 전송속도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MISO, MOSI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라인을 분리해 데이터를 동시에 주고 받을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(I2C,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 여부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수신 여부 확인함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검사 형식이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허용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3786C3-8C22-139B-040A-FBE0E5F94EB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1388" y="4141091"/>
            <a:ext cx="1671842" cy="1785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CFB727-AEBF-F9D1-5E03-591C90E440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1097" y="4102596"/>
            <a:ext cx="1759903" cy="18872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A05DFA-CE2D-278A-1052-8FA874F588D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3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5202" y="2458473"/>
            <a:ext cx="3113790" cy="156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55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I2C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7254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874"/>
              </p:ext>
            </p:extLst>
          </p:nvPr>
        </p:nvGraphicFramePr>
        <p:xfrm>
          <a:off x="83626" y="868118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I2C(Inter-Integrated Circuit)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반이중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직렬 버스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(Half Duplex Serial Bus) protocol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EEPROM, ADC, DAC, I/O 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저속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peripheral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: M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(SCL, SDA)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전원공급장치는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저항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1008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전송속도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Standard: 100 kbps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Fast: 400 kbps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High speed: 3.4 Mbps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Ultra fast: 5 Mbps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 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SDA, 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전환하여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데이터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전달을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SDA(Serial Data):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주고받는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SCL(Serial Clock):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ACK/NACK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전송 여부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전송 속도 느림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복잡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060EE53-3121-F3B0-98EB-55A4572E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2330" y="1034597"/>
            <a:ext cx="5066770" cy="23944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664395-CD46-B072-C553-0F1F14C4A99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530" y="3523871"/>
            <a:ext cx="2387599" cy="11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77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63116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 Format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분할되고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frame,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존재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ACK/NACK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위치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전환되기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Stop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 및 유지하고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Address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고유의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7/10-bit data frame(7-bit: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10-bit: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1024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뒤에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연결된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Read/Write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(Write, LOW, 0)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(Read, HIGH,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지정하는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다음에 위치함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ACK/NACK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뒤에 위치함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frame,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성공적으로 수신되면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송신 측으로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크기 유지되고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전송을 위해 수신 측으로 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받아야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FA4B643-9F14-6B16-A91F-B873D9FE26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3452" y="1707017"/>
            <a:ext cx="2953748" cy="1093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513C9F-34C6-82A2-B64B-63211233E7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0994" y="2800230"/>
            <a:ext cx="5391919" cy="14385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4C4F0E-E956-A4A5-48CC-28AADFFE51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8163" y="4333636"/>
            <a:ext cx="4284326" cy="14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36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95078"/>
              </p:ext>
            </p:extLst>
          </p:nvPr>
        </p:nvGraphicFramePr>
        <p:xfrm>
          <a:off x="83627" y="868118"/>
          <a:ext cx="926357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 to LOW, 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 to 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read/write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함께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일치하지 않으면 현 상태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또는 수신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수신 받고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ACK bit(LOW) return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 중단을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알리고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Master &amp; n Slave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SDA,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4.7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풀업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저항을 이용해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Master &amp; m Slave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제어함으로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wait,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4350A51-D2CC-717B-0D0B-936745EEE4E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503" y="4361365"/>
            <a:ext cx="1231511" cy="16702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425D5D-750D-C22C-A3B1-56D92277DF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2760" y="4361365"/>
            <a:ext cx="1269695" cy="21238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7E52A1-6F65-B3C7-0301-4CA50563443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9130" y="2291862"/>
            <a:ext cx="2214631" cy="19870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A142FC-EE36-CC63-D84D-7478687BFE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577" y="2291862"/>
            <a:ext cx="2656156" cy="19870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142EB6-8401-8C9C-FB42-FE99B61D6FA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291862"/>
            <a:ext cx="2238405" cy="19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06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Bluetooth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8730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Bluetooth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059559"/>
              </p:ext>
            </p:extLst>
          </p:nvPr>
        </p:nvGraphicFramePr>
        <p:xfrm>
          <a:off x="83626" y="868118"/>
          <a:ext cx="1064247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4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통신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(100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Slave, Piconet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Piconet: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network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 master, 7 slave (slave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 통신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대역에서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WiFi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ZigBee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등에서도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 Address &amp;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BDADDR: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address(48-bit = 6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진수로 값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OUI: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제작사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 unique address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Bluetooth device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구분용으로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 (max 248 byte)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Inquiry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모르는 상태일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inquiry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전송하면 다른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(address, name,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기타정보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응답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Paging(=Connecting)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주소가 연결되기 위한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connection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전까지 서로의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알고 있어야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Connection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state(mode)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 연결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송수신에 참여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Sniff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정해진 간격마다 송수신 내용이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Hold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일시적 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시간동안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있다가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active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명령을 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Park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신호가 있을 때까지 정지모드로 들어가도록 알려줌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&amp;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특별한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서로 가까운 거리를 유지할 때 자동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pairing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과정에서 만들어지며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profiles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교환하고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 secret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인증과정이 필요하고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어려운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입력받아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(V2.0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 알파벳 문자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144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Bluetooth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/>
        </p:nvGraphicFramePr>
        <p:xfrm>
          <a:off x="83626" y="868118"/>
          <a:ext cx="1064247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4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통신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(100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Slave, Piconet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Piconet: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network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 master, 7 slave (slave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 통신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대역에서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WiFi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ZigBee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등에서도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 Address &amp;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BDADDR: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address(48-bit = 6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진수로 값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OUI: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제작사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 unique address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Bluetooth device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구분용으로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 (max 248 byte)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Inquiry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모르는 상태일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inquiry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전송하면 다른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(address, name,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기타정보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응답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Paging(=Connecting)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주소가 연결되기 위한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connection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전까지 서로의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알고 있어야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Connection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state(mode)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 연결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송수신에 참여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Sniff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정해진 간격마다 송수신 내용이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Hold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일시적 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시간동안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있다가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active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명령을 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Park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신호가 있을 때까지 정지모드로 들어가도록 알려줌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&amp;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특별한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서로 가까운 거리를 유지할 때 자동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pairing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과정에서 만들어지며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profiles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교환하고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 secret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인증과정이 필요하고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어려운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입력받아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(V2.0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 알파벳 문자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27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8496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Embedded System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37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3961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CAN(Controller Area Network) Communication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전기적 노이즈 발생이 많은 자동차 환경에서 신뢰성을 확보하기 위해 개발된 통신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H, 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전위차를 통해 데이터 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 H: 2.5 V ~ 3.5 V, CAN L: 1.5 V ~ 2.5 V (H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전위차가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전위치가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신호가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recessive(1, 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dominant(0, LOW)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인지 판단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HIGH, Dominant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Multi-Master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125kbps ~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1Mbps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데이터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다수의 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(standard: 11bit, extended 29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통신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에러 처리를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Twist pair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사용하여 노이즈 환경에 강함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신호 충돌 대책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(CSMA/CA)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Protocol(Standard)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SOF(Start of Frame):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이후 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(dominant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메시지 전송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Arbitration Field(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중재 필드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12 bits)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Identifier: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우선순위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낮을수록 우선순위 높음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(11 bits)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신호를 보내면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낮은 것이 먼저 보내지고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나머지는 대기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RTR(Remote Transmission Request):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remote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0, remote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Control Field(6 bits)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IDE(Identifier Extension): CAN Standard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Extended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 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R0: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Reserved bit(1 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DLC(Data length code):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중인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(4 bits)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(DLC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전송하는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 따름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CRC(Cycle Redundancy Check): 16bit checksum(15 bit check, 1bit delimiter)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K-line, LIN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checksum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CRC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모듈러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ACK(Acknowledgement):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 bits [slot bit,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delim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])(01: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정상수신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비정상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EOF(End of frame):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프레임의 끝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(7 bits) (stuffing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IFS(Interframe space):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버퍼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(3 bits)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CAN(29 bits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SSR(Substitute Remote Request): Extension format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R1: Reserved bit(1 bit)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3B048CCF-A706-8316-ACEF-289F2C29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455" y="2137305"/>
            <a:ext cx="6599463" cy="54422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811D976-4D7F-CBF5-1F92-28EBD7D9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83" y="2804834"/>
            <a:ext cx="6593735" cy="53849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9F01D2A-F3E7-EC89-B15C-D85936CE66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7389" y="4927191"/>
            <a:ext cx="5406675" cy="165460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75C2CDF-D98F-63C7-E2BC-73A185C346D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8343" y="4013114"/>
            <a:ext cx="5140650" cy="5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9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233367"/>
              </p:ext>
            </p:extLst>
          </p:nvPr>
        </p:nvGraphicFramePr>
        <p:xfrm>
          <a:off x="83626" y="868118"/>
          <a:ext cx="1197452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통신을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달아줘야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(MCU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차등신호로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차등신호를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 변환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정전기 같은 왜란에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손상을 입어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손상 입는 것을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Terminal Resistor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왜곡을 보호하기 위한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ISO 11898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H, CAN 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 종단에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3" name="그림 52">
            <a:extLst>
              <a:ext uri="{FF2B5EF4-FFF2-40B4-BE49-F238E27FC236}">
                <a16:creationId xmlns:a16="http://schemas.microsoft.com/office/drawing/2014/main" id="{30E2D540-1D12-18B0-0BE1-4B2F9387A7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26" y="2383579"/>
            <a:ext cx="4494502" cy="188198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B73D8A0-6E49-AEEC-3317-7605DEB9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276080"/>
            <a:ext cx="4798710" cy="25274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64161E2-AD96-C3A4-E2CB-961F3E8DAA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4073" y="4113824"/>
            <a:ext cx="3931964" cy="278840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AE28276-2DAA-67F5-9832-B4CBF5FC6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128" y="2351246"/>
            <a:ext cx="5371657" cy="180783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C4D01DD-0D09-0679-4975-DA0513194B2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5528" y="2548107"/>
            <a:ext cx="227604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43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26626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프레임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Standard Frame(2.0A), Extended Frame(2.0B)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ote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Frame: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형태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받은 장치는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응답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reception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 응답 기능이 설정되어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일치해야 응답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Frame: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규칙을 어기는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(stuffing error)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송신해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있음을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6~12 bits flag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bits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에러 종료 상태로 이루어짐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 Overload Frame: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처리 중일 때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시작을 지연하기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뒤에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6~7 bits overload flag + 8 bits overload status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 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영향을 주지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Type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EOF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나올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보내지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장치들이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받을 때까지 기다리도록 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장치에서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error: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(SOF~EOF)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 error: ACK slot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동안 수신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보내주지 않을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수신 장치가 접속되어 있지 않을 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(ACK Del)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장치에서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CRC error: 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맞지 않을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Stuff error: 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규칙이 맞지 않을 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(SOF~CRC sequence)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Format error: CRC Del, ACK Del, EOF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0(Dominant)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나타날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Status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내부에 송신 에러 카운터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(TX_CNT),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에러 카운터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(RX_CNT)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검출되면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감소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error 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달라짐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상태는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Active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error counter &gt;127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Passive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상태로 변화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error frame(6 bits 0 status)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송신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passive error frame(6 bits 1 status)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인한 통신망 마비를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권한 제한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연속적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방지를 위해 지연시간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Passive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TX_CNT &gt; 255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 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통신망 접속 제한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H/W Reset, S/W Reset(128 * 11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HIGH(recessive)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수신받아야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49C08F23-D8F0-8413-3F1D-A86184C78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8325" y="4106894"/>
            <a:ext cx="4503059" cy="2580265"/>
          </a:xfrm>
          <a:prstGeom prst="rect">
            <a:avLst/>
          </a:prstGeom>
        </p:spPr>
      </p:pic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46319972-A928-DAE9-16EA-459715565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443454"/>
              </p:ext>
            </p:extLst>
          </p:nvPr>
        </p:nvGraphicFramePr>
        <p:xfrm>
          <a:off x="4474300" y="2792791"/>
          <a:ext cx="73885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85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5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Stuffing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같은 상태로 유지되면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반대 상태로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설정하여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장치는 원래대로 복원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510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485508"/>
              </p:ext>
            </p:extLst>
          </p:nvPr>
        </p:nvGraphicFramePr>
        <p:xfrm>
          <a:off x="83626" y="868118"/>
          <a:ext cx="11974527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Application Protocol Using CAN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CANopen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장치 파라미터에 쉬운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 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이벤트 구동 데이터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동기적 읽기와 입출력 및 파라미터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 자동화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액추에이터의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통합 수용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개방형 및 공급업체 독립적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장치에서의 상호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운용성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 실시간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전원과 신호가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 cable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p2p, multicast, multi-master, mater-slave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 addressing,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산업 자동화를 위한 통신 링크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광전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 스위치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valve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manifold,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motor starter,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바코드기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저비용 통신 링크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공급업체 독립적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 공급되는 네트워크에서 장비 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Kingdom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책임자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세계 제품 식별 표준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EAN/UPC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 제어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산업 로봇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이동식 유압장치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안전 중요 앱을 위한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성능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(scalability),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&amp; SDC 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과의 통합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OSEK/VDX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유닛 간의 데이터 교환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결정 및 모니터링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운영 시스템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(ECU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실시간 실행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장치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비애플리케이션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관련 측면의 개발 및 변형 관리에 반복적 발생하는 높은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제작 화사마다 다른 인터페이스로 인한 제어 유닛 호환성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(portability)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재사용성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비용과 개발 시간의 절감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SAE J1939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- 29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식별자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폐회로 제어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농업용 장비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트랙터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수확기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공공사업을 위한 엔진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Smart Distributed System(SDS)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CAL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CANopen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339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526500"/>
              </p:ext>
            </p:extLst>
          </p:nvPr>
        </p:nvGraphicFramePr>
        <p:xfrm>
          <a:off x="83626" y="868118"/>
          <a:ext cx="1197452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 Mailbox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설정을 위해 제공되며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transmission scheduler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먼저 전송해야 하는지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Acceptance Filter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확장가능하고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 FIFO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808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830734"/>
              </p:ext>
            </p:extLst>
          </p:nvPr>
        </p:nvGraphicFramePr>
        <p:xfrm>
          <a:off x="83626" y="868118"/>
          <a:ext cx="11974527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Operating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(pull-up disable)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나갈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INQR bit clear(INAK bit clear  INQR clear)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오고가는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중단되고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 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Timing(CAN_BTR), CAN options(CAN_MCR)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설정해야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filter banks(mode, scale, FIFO assignment, activation, filter values)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 하기 위해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FINIT bit(CAN_FMR)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밖에서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FINIT =1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 비활성화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CAN_FA1R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activation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비활성화하면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사용되지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non-active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두기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(FACT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두기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normal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들어가기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 synchronization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기다림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CAN 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연속적인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관찰됨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동기화와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송신을 시작하기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들어가기 위한 요청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함으로써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진입이 요청됨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초기화는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독립적이지만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비활성일 때 수행되어야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 전 반드시 수행되어야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(low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하드웨어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 소비를 줄이기 위해 자동으로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(pull-up disable)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정지하지만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 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 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AWUM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AWUM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wakeup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(wakeup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활성화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자동으로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수행하더라도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 activity 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생성됨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F59F7EBB-1BB7-FE7C-F04C-FDBFC8517E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3098" y="934539"/>
            <a:ext cx="4212299" cy="242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67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028945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CAN_BTR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 &amp; LBKM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선택됨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때에만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Silent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frame, remote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수신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recessive(1,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보낼 수 있으며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할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Dominant bit(ACK, overload flag, active error flag)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보내야 하는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상태이지만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모니터링 할 수 있도록 내부적으로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Dominant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통해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분석하는데 사용됨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Back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LBKM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처리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이벤트와의 독립을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무시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무시됨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Both mode(Silent mode + Loop back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Hot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selftest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연결되지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recessive(1, HIGH)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 Mode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254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371683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Transmission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개를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전송을 요청하기 전 식별자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DLC,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register write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권한이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최우선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될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wait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최우선이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scheduled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전송이 성공하면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RQCP, TXOK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전송 성공을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실패할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Arbitration Lost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ALST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원인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Transmission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원인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Priority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순서는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주어짐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값이 작은 식별자가 최우선 순위를 가지게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식별자 값이 동일하다면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낮은 것부터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 Transmit Request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TXFP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전송에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Abort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ABRQ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사용자는 전송 요청을 중단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Pending/Scheduled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즉시 중단됨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결과를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 성공하면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 bit set,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 실패하면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scheduled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전송은 중단되고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함께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경우에서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적어도 현재 전송의 끝에서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Nonautomatic Retransmission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Triggered Communication option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요구사항을 충족하기 위해 구현됨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NART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전송은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시작되며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시도가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arbitration loss/error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실패하면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재시작하지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전송 시도 끝에서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완료되었다고 여기고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결과는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TXOK, ALST, TERR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표시됨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B6B14E0C-2CF2-B36B-30EE-31783E164C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9611" y="1894266"/>
            <a:ext cx="4201135" cy="291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5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47332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Triggered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Communication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활성화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CAN_TDTxR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stamp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생성하기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마다 증가됨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전송과 수신에서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캡쳐됨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Reception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단순화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데이터 일관성 보장을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관리됨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Message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통과했을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수신된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FMP[1:0]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01b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설정하는 이벤트에 신호를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내용을 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해제함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동안에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들어가는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(FMP[1:0} = 10b)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3(FMP[1:0]=11b)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만다는 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반복됨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반드시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그렇지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3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야기하고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손실됨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손실되는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구성에 따라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FIFO lock function Disabled(CAN_MCR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RFLM bit reset),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덮여쓰여짐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항상 최신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FIFO lock function Enabled(CAN_MCR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RFLM bit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버려짐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가장 오래된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Reception related Interrupts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 저장되면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FMP[1:0]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요청이 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bit set,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FOVIE 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FOVR bit set,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C62A6A44-9F76-1FBA-53D1-D632D9336D4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8169" y="1005550"/>
            <a:ext cx="3445926" cy="301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9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502559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Filtering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주소가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내용과 연관됨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receiver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필요한지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간섭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(Intervention)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configurable, scalable filter bank(27:0)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14 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이러한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 소모를 아낄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bits register(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CAN_FxR0, CAN_FxR1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Scalable Width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요구사항에 맞게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독립적으로 확장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제공하는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STDID[10:0], EXTID[17:0], IDE, 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bits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STDID[10:0], EXTID[17:15], IDE, 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 bits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mode/Identifier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“must match” / “don’t care”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처리되는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지정하는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registers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정의하는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지정되고 단일 식별자 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배로 증가함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지정된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 Scale &amp; Mode Configuration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대응되는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CAN_FAR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비활성화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CAN_FS1R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FSCx</a:t>
                      </a:r>
                      <a:r>
                        <a:rPr lang="en-US" altLang="ko-KR" sz="1200" b="1" kern="1200" baseline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scale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FBMx</a:t>
                      </a:r>
                      <a:r>
                        <a:rPr lang="en-US" altLang="ko-KR" sz="1200" b="1" kern="1200" baseline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list/identifier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식별자 그룹을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식별자를 선택하기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사용되지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비활성화 시켜야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최대값으로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Number)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352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Embedded System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812302"/>
              </p:ext>
            </p:extLst>
          </p:nvPr>
        </p:nvGraphicFramePr>
        <p:xfrm>
          <a:off x="83626" y="868118"/>
          <a:ext cx="11974527" cy="285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System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용도로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(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 시스템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C0955C2-6514-CEB3-BAC7-25EEA0A9E30C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내용 작성 중</a:t>
            </a:r>
          </a:p>
        </p:txBody>
      </p:sp>
    </p:spTree>
    <p:extLst>
      <p:ext uri="{BB962C8B-B14F-4D97-AF65-F5344CB8AC3E}">
        <p14:creationId xmlns:p14="http://schemas.microsoft.com/office/powerpoint/2010/main" val="3491716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992739"/>
              </p:ext>
            </p:extLst>
          </p:nvPr>
        </p:nvGraphicFramePr>
        <p:xfrm>
          <a:off x="83626" y="868118"/>
          <a:ext cx="1197452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받으면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식별해야 올바른 위치에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복사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제공하여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쉽게 접근하고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위의 문제를 방지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priority rule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사용법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Expected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목적지 위치에 접근하기 위해 배열의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Non-masked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식별자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Masked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masked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비교를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activation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하나씩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독립적인 번호 지정 방식이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Priority Rules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combination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몇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거쳐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성공적으로 통과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priority rule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선택됨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Priority Rule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- 32 bits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 bits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scale,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우선순위 부여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숫자가 낮을수록 높은 우선순위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0A3A61B4-B367-B197-280A-3E5CEDF6DAA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9597" y="914434"/>
            <a:ext cx="4432113" cy="329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6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AD6B81E-E587-C57B-C085-EE87BECC13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898" y="910991"/>
            <a:ext cx="5867400" cy="527685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1B4317E-1101-ECBE-660F-FC69FB32A2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4122" y="1343912"/>
            <a:ext cx="6101135" cy="45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03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84661"/>
              </p:ext>
            </p:extLst>
          </p:nvPr>
        </p:nvGraphicFramePr>
        <p:xfrm>
          <a:off x="83626" y="868118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Storage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identifier, data, control, status, time stamp info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관련 모든 정보를 포함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전송될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상태는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알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 Mailbox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수신되었을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43B8A2D7-0C0D-6D9B-9F13-7CB3129ED0C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0853" y="2675069"/>
            <a:ext cx="6896100" cy="17907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B9E6379-55AC-5109-7118-E5D7A1F5CE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0853" y="4503792"/>
            <a:ext cx="68961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15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53078"/>
              </p:ext>
            </p:extLst>
          </p:nvPr>
        </p:nvGraphicFramePr>
        <p:xfrm>
          <a:off x="83626" y="868118"/>
          <a:ext cx="1197452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Management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Error Counter(TEC bit in CAN_ESR register) / Receive Error Counter(REC bit in CAN_ESR register)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안정성을 결정하기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읽을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current error state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제공할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ERRIE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등을 통해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유연한 방식으로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생성을 구성할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Recovery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TEC &gt; 255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Bus-Off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(CAN_ESR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BOFF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표시됨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/SW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복구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(Error Active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지정한 복구 시퀀스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 *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기다려야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ABOM 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들어간 후 자동적으로 복구 시퀀스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ABOM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 요청을 통해 복구 시퀀스를 시작해야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관찰이 불가능하므로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5921FD6-C368-E1A4-2097-08118B3BA3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2142" y="3653270"/>
            <a:ext cx="5110373" cy="300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0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746410"/>
              </p:ext>
            </p:extLst>
          </p:nvPr>
        </p:nvGraphicFramePr>
        <p:xfrm>
          <a:off x="83626" y="868118"/>
          <a:ext cx="11974527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timing logic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bus-line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 bit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following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resynchronizing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조정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nominal 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split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설명됨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Synchronization(SYNC_SEG)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Time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change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time quantum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 1(BS1)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PROP_SEG, PHASE_SEG1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1~16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주파수의 차이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positive phase drift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보상하기 위해 자동적으로 늘어날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 2(BS2)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Transmit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PHASE_SEG2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1~8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(Negative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보상하기 위해 단축될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Resynchronization Jump Width(SJW)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연장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단축 양에 대한 상한을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1~4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송신하지 않을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Dominant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bus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transition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Valid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SYNC_SEG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SJW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확장되어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Valid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SYNC_SEG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SJW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단축되어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먼저 이동시킴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프로그래밍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보호 조치로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Timing Register(CAN_BTR) configuration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Standby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864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756F402-CAFB-837A-469D-614E95C4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28" y="794367"/>
            <a:ext cx="6702783" cy="406466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A713F0E-1FFA-480C-695D-1448B65FF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69712" y="773247"/>
            <a:ext cx="5427524" cy="59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61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88802"/>
              </p:ext>
            </p:extLst>
          </p:nvPr>
        </p:nvGraphicFramePr>
        <p:xfrm>
          <a:off x="83625" y="868118"/>
          <a:ext cx="12020633" cy="5989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06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CAN_IER(Interrupt Enable Register)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통해 독립적으로 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불가능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0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RQCP0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1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RQCP1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2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RQCP2 bit 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0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CAN)RF9R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FMP0 bit != ’00’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FIFO0 full condition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CAN_RE0R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FULL0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FIFO0 overrun condition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CAN_RF0R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FOVR0 bit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1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FMP1 bits != ’00’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condition,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FULL1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FIFO1 overrun condition, 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FOVR1 bit 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and Status Change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condition, CAN_ESR(Error Status Register)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Wakeup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condition,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모니터링되는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B59CDBC8-AE33-9182-8EB7-813009E6C5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3222" y="1239698"/>
            <a:ext cx="5401223" cy="54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Registers(Intro)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465686"/>
              </p:ext>
            </p:extLst>
          </p:nvPr>
        </p:nvGraphicFramePr>
        <p:xfrm>
          <a:off x="83626" y="868118"/>
          <a:ext cx="1197452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Registers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Peripheral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word(32 bits=4 byte)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접근해야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Access Protection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구성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잘못된 접근은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일시적 장애를 일으킬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문제를 일으키지 않지만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방해함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비활성화하거나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수정될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_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_FFAR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(scale, mode, FIFO assignment)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변경은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FINIT(Filter Initialization)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734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Registers(CAN_MCR)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36935"/>
              </p:ext>
            </p:extLst>
          </p:nvPr>
        </p:nvGraphicFramePr>
        <p:xfrm>
          <a:off x="108736" y="2377440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Control &amp; Status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CAN_MCR(Master Control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0x0001 0002 (BDF set, Sleep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[31:17]: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DBF(Debug Freeze)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during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frozen during Debug.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[14:8]: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[7]: TTCM(Time Triggered Communication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disabled, 1: enabled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[6]: ABOM(Automatic Bus-Off Management)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Bus-off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상태를 떠날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행동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 시퀀스가 관찰되고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set&amp;clear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자동으로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탈출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 시퀀스가 관찰되면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[5]: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AWUM(Automatic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행동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bit reset)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NART(No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Automatic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Retransmission)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성공적으로 전송될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자동으로 재전송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결과에 상관없이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1D78FAAA-EBF8-78F5-90FD-5184D28EAD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700" y="773247"/>
            <a:ext cx="7731125" cy="138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CAN_MCR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22345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Registers(CAN_MCR)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00981"/>
              </p:ext>
            </p:extLst>
          </p:nvPr>
        </p:nvGraphicFramePr>
        <p:xfrm>
          <a:off x="108736" y="2518593"/>
          <a:ext cx="11974527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RFLM(Receive FIFO Locked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not-locked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locked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TXFP(Transmit FIFO Priority)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몇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(pending)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순서를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식별자를 통한 우선순위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 순서에 의한 우선순위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SLEEP(Sleep Mode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진입하라는 명령을 요청하기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완료됨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탈출을 위해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AWUM bit set, SOF bit detected on CAN_RX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INRQ(Initialization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진입하기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관찰되면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동기화하고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준비를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 이벤트에 신호를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초기화 모드 진입 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activity(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완료될 때까지 대기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 이벤트에 신호를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1D78FAAA-EBF8-78F5-90FD-5184D28EAD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700" y="773247"/>
            <a:ext cx="7731125" cy="138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CAN_MCR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62525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Serial vs Parallel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2792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Registers(CAN_MSR)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873490"/>
              </p:ext>
            </p:extLst>
          </p:nvPr>
        </p:nvGraphicFramePr>
        <p:xfrm>
          <a:off x="108736" y="2377440"/>
          <a:ext cx="11974527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CAN_MSR(Master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0C02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[31:12]: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[11]: RX(CAN RX signal)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실제 값 관측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[10]: SAMP(Last Sample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Last 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[9]: RXM(Receive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TXM(Transmit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[7:5]: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SLAKI(Sleep Acknowledge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SLKIE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진입했음을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SLKIE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SLAK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SLAKI 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69EE9-2AA6-C204-26EF-FE6D286C34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5749" y="773247"/>
            <a:ext cx="8963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Registers(CAN_MSR)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044743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WKUI(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관측됨을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ERRI(Error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SLAK(Sleep Acknowledge)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것을 알려주고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요청을 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탈출했을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INAK(Initialization Acknowledge)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것을 알려주고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요청을 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탈출했을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69EE9-2AA6-C204-26EF-FE6D286C34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5749" y="773247"/>
            <a:ext cx="8963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45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Registers(CAN_TSR)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480011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CAN_TSR(Transmit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0x1C00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[31]: LOW2(Lowest Priority Flag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mailbox2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lowest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[28]: TME2(Transmit Mailbox 2 Empty)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전송 요청이 없을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[25:24]: CODE(Mailbox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비어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lowest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[23]: ABRQ2(Abort Request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대응되는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전송 요청 중단을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아니면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효과가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[22:20]: Reserved(Keep Reset value)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CAN_TSR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B2EE8D-B8E1-BA6B-5BB0-73F8E0BF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173" y="773247"/>
            <a:ext cx="7715654" cy="13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070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Registers(CAN_TSR)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902665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[19]: TERR2(Transmission Error of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실패할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[18]: ALST2(Arbitration Lost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Arbitration lost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실패일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[17]: TXOK2(Transmission OK of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시도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update(mailbox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전송 요청이 성공했을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전송 실패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전송 성공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RQCP2(Request Completed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전송 또는 중단 요청이 수행되었을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‘1’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작성하는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전송 요청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clear(CAN_TMID2R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TXRQ2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bits(TXOK2, ALST2, TERR2)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[Remainder]: For mailbox X(X=0, 1)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CAN_TSR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B2EE8D-B8E1-BA6B-5BB0-73F8E0BF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173" y="773247"/>
            <a:ext cx="7715654" cy="13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73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Registers(CAN_RF0R)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973083"/>
              </p:ext>
            </p:extLst>
          </p:nvPr>
        </p:nvGraphicFramePr>
        <p:xfrm>
          <a:off x="108736" y="2377440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CAN_RF0R(Receive FIFO 0 Register), CAN_RF1R(Receive FIFO 1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0x0C, 0x10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[31:6]: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[5]: RFOM[0,1](Release FIFO [0,1] Output Mailbox)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 때에는 효과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FOVR(FIFO [0,1] Overrun)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받고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FULL[0,1](FIFO [0,1] Full)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저장되면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[1:0]: FMP[0,1](FIFO [0.1] Message Pending)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몇개의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RFOM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CAN_RF0R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7BD5CD-0057-0DB1-774E-A4FE3BFAC0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8300" y="773247"/>
            <a:ext cx="8915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536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Registers(CAN_IER)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CAN_IER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20616-504A-83DD-4318-9EC2B97F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155" y="779411"/>
            <a:ext cx="6838213" cy="13116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204458"/>
              </p:ext>
            </p:extLst>
          </p:nvPr>
        </p:nvGraphicFramePr>
        <p:xfrm>
          <a:off x="108736" y="2377440"/>
          <a:ext cx="1197452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CAN_IER(Interrupt Enable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[31:18, 14:12, 7]: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[17]: SLKIE(Sleep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WKUIE(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[15]: ERRIE(Error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CAN_ESR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[11]: LECIE(Last Error Code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LEC[2:0]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LEC[2:0]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[10]: BOFIE(Bus-Off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BOFF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BOFF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[9]: EPVIE(Error Passive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EPVF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EPVF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3888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Registers(CAN_IER) (2)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CAN_IER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20616-504A-83DD-4318-9EC2B97F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155" y="779411"/>
            <a:ext cx="6838213" cy="13116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364524"/>
              </p:ext>
            </p:extLst>
          </p:nvPr>
        </p:nvGraphicFramePr>
        <p:xfrm>
          <a:off x="108736" y="2377440"/>
          <a:ext cx="1197452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EWGIE(Error Warning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EWGF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EWGF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[6]: FOVIE1(FIFO Overrun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FOVR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FOVR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[5]: FFIE1(FIFO Full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FULL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FULL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FMPIE1(FIFO Message Pending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FMP[1:0]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FMP[1:0]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TMEIE(Transmit Mailbox Empty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486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Registers(CAN_ESR)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CAN_ESR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793909"/>
              </p:ext>
            </p:extLst>
          </p:nvPr>
        </p:nvGraphicFramePr>
        <p:xfrm>
          <a:off x="108736" y="2377440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CAN_ESR(Error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[15:7, 3]: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REC[7:0](Receive Error Counter)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confinement mechanism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정의된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수신이 성공할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감소하거나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높으면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재설정됨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Passive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TEC[7:0](least significant byte of 9-bit Transmit Error Counter)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confinement mechanism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[6:4]: LEC[2:0](Last Error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field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감지한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field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LEC[2:0}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0b111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통신 상태를 나타내기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000: no error, 001: stuff error, 010: form error, 011: ACK error, 100: bit recessive error, 101: bit dominant error, 110: CRC error, 111: set by S/W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BOFF(Bus-Off 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 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진입했을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(TEC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overflow(&gt;255))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EPVF(Error Passive 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Error passive limit(REC/TEC &gt; 127)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EWGF(Error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Warning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Warning limit(REC/TEC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96)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8D4D52F-6758-A8FF-10CF-F31C5FA9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40019" y="773247"/>
            <a:ext cx="7711959" cy="13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348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Registers(CAN_BTR)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CAN_BTR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989789"/>
              </p:ext>
            </p:extLst>
          </p:nvPr>
        </p:nvGraphicFramePr>
        <p:xfrm>
          <a:off x="108736" y="2377440"/>
          <a:ext cx="1197452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CAN_BTR(Bit Timing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0x0123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[29:26, 23, 15:10]: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SILM(Silent Mode(Debug))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Normal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Silent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[30]: LBKM(Loop Back Mode(Debug))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Disable loop back mode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Enable loop back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[25:24]: SJW(Resynchronization Jump Width)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재동기화를 수행하기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단축하는데 허용하는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(TS1[3:0]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[22:20]: TS2(Time Segment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(TS2[2:0]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[19:16]: TS1(Time Segment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(TS1[3:0]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[9:0]: BRP(Baud Rate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Prescaler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(BRP[9:0] + 1)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PCLK</a:t>
                      </a:r>
                      <a:endParaRPr lang="en-US" altLang="ko-KR" sz="12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2C6325-2EA7-CB4D-7C72-05BF6127CA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2645" y="773247"/>
            <a:ext cx="7566708" cy="133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55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12462"/>
              </p:ext>
            </p:extLst>
          </p:nvPr>
        </p:nvGraphicFramePr>
        <p:xfrm>
          <a:off x="108736" y="2377440"/>
          <a:ext cx="11974527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Mailbox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Transmit/Receive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FMI field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Receive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때만 쓰기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TME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mailbox(FIFO1, FIFO2)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RX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가장 오래된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3 level depth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(TX mailbox Identifier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0x180, 0x190, 0x1A0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XXXX(except bit 0, TXRQ 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TMEx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 제어 구현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0 – reset value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[31:21]: STID[10:0]/EXID[28:18](Standard Identifier or 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Standard Identifier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MSB(IDE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[20:3]: EXID[17:0](Extended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IDE(Identifier Extension)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Standard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Extended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CEE2DDC-E423-1EBC-B2E7-3E267ADC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322" y="760154"/>
            <a:ext cx="7753880" cy="13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41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62658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vs Parallel Communication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형태로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LSB(Least Significant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통신은 데이터 전송속도와 제조단가 절감을 이룸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Parallel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Timing Skew/Clock Skew: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전송했을 때 수신되는 시점이 다른 현상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기기의 특성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connector, cable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특성에 의해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parallel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방식을 많이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Transmission Method(Simplex, Half duplex, Full duplex)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모드는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연결된 장치 사이에서 신호의 방향으로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Simplex: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성능이 가장 나쁨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키보드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Half Duplex: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쌍방향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(Two-directional)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하나씩 주고 받을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하나의 통신 채널을 번갈아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성능은 보통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무전기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Duplex: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(Bi-directional)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주고 받을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채널을 동시에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성능이 가장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시분할 이중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(TDD, Time Division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타임 슬롯 주기로 송수신 방향을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분할 이중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(FDD, Frequency Division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대역을 분할하여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충돌되지 않도록 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6A0078-AC13-F347-84AE-1DB5231F4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630232"/>
              </p:ext>
            </p:extLst>
          </p:nvPr>
        </p:nvGraphicFramePr>
        <p:xfrm>
          <a:off x="7831667" y="1028943"/>
          <a:ext cx="3928533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781">
                  <a:extLst>
                    <a:ext uri="{9D8B030D-6E8A-4147-A177-3AD203B41FA5}">
                      <a16:colId xmlns:a16="http://schemas.microsoft.com/office/drawing/2014/main" val="3263095878"/>
                    </a:ext>
                  </a:extLst>
                </a:gridCol>
                <a:gridCol w="920952">
                  <a:extLst>
                    <a:ext uri="{9D8B030D-6E8A-4147-A177-3AD203B41FA5}">
                      <a16:colId xmlns:a16="http://schemas.microsoft.com/office/drawing/2014/main" val="2591700075"/>
                    </a:ext>
                  </a:extLst>
                </a:gridCol>
                <a:gridCol w="1094800">
                  <a:extLst>
                    <a:ext uri="{9D8B030D-6E8A-4147-A177-3AD203B41FA5}">
                      <a16:colId xmlns:a16="http://schemas.microsoft.com/office/drawing/2014/main" val="474238021"/>
                    </a:ext>
                  </a:extLst>
                </a:gridCol>
              </a:tblGrid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Comparison Factor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Serial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Parallel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26519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speed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Slow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Fast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637092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No. of Wire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380437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Bits per clock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1-bit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n-bit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2540213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Cost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Cheap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Expensive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88314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Interference per Ch.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Exist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16501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System upgrade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Easy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Hard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132570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mode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Full duplex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Half duplex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061550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distance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long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short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36066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Operation in high frequency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Effective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 bit effective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90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7891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134109"/>
              </p:ext>
            </p:extLst>
          </p:nvPr>
        </p:nvGraphicFramePr>
        <p:xfrm>
          <a:off x="108736" y="2377440"/>
          <a:ext cx="1197452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RTR(Remote Transmission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remote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TXRQ(Transmit mailbox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전송 요청하기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CEE2DDC-E423-1EBC-B2E7-3E267ADC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322" y="760154"/>
            <a:ext cx="7753880" cy="13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92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CAN_TDTxR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CAN_TDTxR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921159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length control &amp; Time stamp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0x184, 0x194, 0x1A4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아니면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[15:9, 7:4]: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[31:16]: TIME[15:0](Message Time Stamp)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캡처된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16-bit timer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TGT(Transmit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Trigger Communication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TTCM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set),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활성화 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Time stamp TIME[15:0]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송신되지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Time stamp TIME[15:0]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8-byte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2-byte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(TIME[7:0]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byte, TIME[15:8]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[31:16] register(DATA6[7:0],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DATA7[7:0])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쓰여진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대체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[3:0]: DLC[3:0](Data Length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remote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DLC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664D642-AC2F-EFE2-FF28-5BC904D735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3841" y="829215"/>
            <a:ext cx="7444317" cy="12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094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CAN_TDLxR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CAN_TDLxR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161439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CAN_TDLxR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Low Register)(x=0~2)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0x188, 0x198, 0x1A8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아닐 때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DATA3[7:0](Data Byte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DATA2[7:0](Data Byte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DATA1[7:0](Data Byte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DATA0[7:0](Data Byte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0~8 data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1F2E46C-B6C6-7B8A-D5B4-B3E3590DD69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7344" y="756261"/>
            <a:ext cx="7926389" cy="13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70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CAN_TDHxR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9101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CAN_TDHxR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623236"/>
              </p:ext>
            </p:extLst>
          </p:nvPr>
        </p:nvGraphicFramePr>
        <p:xfrm>
          <a:off x="108736" y="2377440"/>
          <a:ext cx="1197452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High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0x18C, 0x19C, 0x1AC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DATA7[7:0](Data Byte 7)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TGT, TTCM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활성화라면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DATA7, DATA6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TIME stamp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대체됨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DATA6[7:0](Data Byte 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DATA5[7:0](Data Byte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DATA4[7:0](Data Byte 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6B2E9A2-E215-03F2-9DB0-407FF2A0FF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6713" y="773247"/>
            <a:ext cx="7818573" cy="13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19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14473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Identifier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0x1B0, 0x1C0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[31:21]: STID[10:0]/EXID[28:18](Standard Identifier or 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Standard Identifier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[20:3]: EXID[17:0](Extended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IDE(Identifier Extension)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Standard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Extended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RTR(Remote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remote frame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A1AA102-3B14-2064-2316-E566179F01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8114" y="811652"/>
            <a:ext cx="7455772" cy="127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153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CAN_RDTxR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CAN_RDTxR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812661"/>
              </p:ext>
            </p:extLst>
          </p:nvPr>
        </p:nvGraphicFramePr>
        <p:xfrm>
          <a:off x="108736" y="2377440"/>
          <a:ext cx="1197452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length control and Time stamp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0x1B4, 0x1C4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[7:4]: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[31:16]: TIME[15:0](Message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 캡처한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16-bit timer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FMI(Filter Match 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통과한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[3:0]: DLC(Data Length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(0~8)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(remote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816EF88-06BD-EBC8-F540-8E427152A4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2794" y="773247"/>
            <a:ext cx="7728936" cy="13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28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CAN_RDLxR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CAN_RDLxR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63891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CAN_RDLxR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Low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0x1B8, 0x1C8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DATA3[7:0](Data Byte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DATA2[7:0](Data Byte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DATA1[7:0](Data Byte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DATA0[7:0](Data Byte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0~8 data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D2306B7-9821-116D-EF2C-5B98C5D6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580" y="780607"/>
            <a:ext cx="7599363" cy="12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076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CAN_RDHxR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90573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CAN_RDHxR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19443"/>
              </p:ext>
            </p:extLst>
          </p:nvPr>
        </p:nvGraphicFramePr>
        <p:xfrm>
          <a:off x="108736" y="2377440"/>
          <a:ext cx="1197452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High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0x1BC, 0x1CC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DATA7[7:0](Data Byte 7)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DATA6[7:0](Data Byte 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DATA5[7:0](Data Byte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DATA4[7:0](Data Byte 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4D3F676-4E79-16B4-36E5-2CD6FEFB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8437" y="763716"/>
            <a:ext cx="7650163" cy="136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120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Registers(CAN_FMR)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CAN_FMR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749740"/>
              </p:ext>
            </p:extLst>
          </p:nvPr>
        </p:nvGraphicFramePr>
        <p:xfrm>
          <a:off x="108736" y="2377440"/>
          <a:ext cx="1197452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Filter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CAN_FMR(Filter Master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0x2A1C 0E01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set/clear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[31:14, 7:1]: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[13:8]: CAN2SB[5:0](CAN2 Start Bank)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set/clear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0~27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CAN2 interface(Slave)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CAN2SB[5:0] = 28d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CAN2SB[5:0] =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FINIT(Filter Init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Active filter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Initialization mode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1751480-9EE6-561D-8A34-CE4283B57C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9087" y="811652"/>
            <a:ext cx="88963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97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Registers(CAN_FM1R)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CAN_FM1R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741880"/>
              </p:ext>
            </p:extLst>
          </p:nvPr>
        </p:nvGraphicFramePr>
        <p:xfrm>
          <a:off x="108736" y="2377440"/>
          <a:ext cx="1197452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CAN_FM1R(Filter Mode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FBMx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Mode)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filter bank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filter bank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73E4E2F-B0FE-8303-60BB-A36CDDAF01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3676" y="773247"/>
            <a:ext cx="5727171" cy="133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80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Appendix(LVDS)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395372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LVDS(Low Voltage Differential Signaling)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(LVDS):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떨어진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구리선을 통해 직렬 통신을 하기위한 고속 장거리 디지털 인터페이스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방식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저진폭으로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전송함으로써 고속으로 데이터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불요복사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(EMI, Electro-Magnetic Interference)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억제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송수신간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 다른 회로에 혼입되어 영향을 주는 등 사태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SerDes: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데이터를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데이터를 병렬로 변환하는 기능 블록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여러 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붙여 데이터 전송 비트를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한 지점에서 다른 지점으로 전송하는데 필요한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병렬 전송 시 발생할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방지하여 데이터 전송 정확도를 높일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데이터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노이즈 내성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전력 소비량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기반 기술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PCI Express,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HyperTransport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표준은 송수신 노드에 연결되는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인터페이스의 전기적 특성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스윙이 있는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사용하여 고속으로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Positive(V+), Negative(V-)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1.2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공통 모드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(Common-mode voltage)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중심으로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350 mV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전위차로 스윙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반대되는 극성으로 스윙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전송함에 있어 서로 참조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신호를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전송하는데 사용된다는 점에서 기존 단일 종단 시스템과 대비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1.2 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모드 전압으로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0.2 ~ 2.2 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공통 모드 전압 범위를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노드는 입력되는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신호로 변환하는 회로와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3.5 mA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제어하는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종단 저항을 이용해 송신 노드와 임피던스 매칭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신호 품질을 떨어뜨리는 신호 반사에 대한 영향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종단 저항은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개의 라인 사이의 경로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경로에서 수신 노드의 높은 입력 임피던스는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나오는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3.5 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전류를 흐르게 하여 수신 노드 입력 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350 mV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전압 차이를 발생 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(100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× 3.5 mA = 350 mV))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515DA0B-0D32-AD5C-D627-D1528FA108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3392" y="868118"/>
            <a:ext cx="3289562" cy="13932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1E1B0C-DC7C-AC67-251B-0AD8D02BE5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2650" y="2447133"/>
            <a:ext cx="5149968" cy="8428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1899DC-B212-3472-8EE1-51B67E8FCFE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2993" y="4852022"/>
            <a:ext cx="3981017" cy="19045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D973CD-2171-8534-8B2C-371B9E608BD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328" y="4868959"/>
            <a:ext cx="3517507" cy="18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87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Registers(CAN_FS1R)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CAN_FS1R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184790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CAN_FS1R(Filter Scale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set(Initialization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쓰기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FSCx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Scale Configuration)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13~0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 configuration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Dual 16-bit scale configuration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Single 32-bit scale configuration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8D7C73D-2992-9DD9-84BE-D54FDE022F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69049" y="773247"/>
            <a:ext cx="5853901" cy="135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952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Registers(CAN_FFA1R)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CAN_FFA1R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328819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CAN_FFA1R(Filter FIFO Assignment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0x214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set(Initialization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쓰기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FFAx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FIFO Assignment for filter x)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지정된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FIFO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assignment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FIFO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assignment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9D29623-2E2E-6977-7B0F-549B492788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1340" y="811652"/>
            <a:ext cx="5671843" cy="131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380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Registers(CAN_FA1R)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CAN_FA1R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260482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CAN_FA1R(Filter Activation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Active)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활성화를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 register(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[0:7])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는 비활성화 상태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filter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활성화 상태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7D84358-7A07-733B-6C78-9FBBF6D443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5005" y="811652"/>
            <a:ext cx="5624513" cy="132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74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</a:t>
            </a:r>
            <a:r>
              <a:rPr lang="en-US" altLang="ko-KR" dirty="0" err="1"/>
              <a:t>CAN_FiRx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CAN_FiRx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894480"/>
              </p:ext>
            </p:extLst>
          </p:nvPr>
        </p:nvGraphicFramePr>
        <p:xfrm>
          <a:off x="108736" y="2377440"/>
          <a:ext cx="1197452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CAN_FiRx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bank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=0~27, x=1,2]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0x240 ~ 0x31C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CAN_FiR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[2:1]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CAN_FAxR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수정될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[31:0]: FB[31:0](Filter Bits)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예상되는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- 0: Dominant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- 1: Recessive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Mask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일치해야 하는지 여부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- 0: Don’t care,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비교에 사용되지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- 1: Must Match,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들어오는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지정된 것과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BF81747-0FED-4491-EA3F-9F78411C46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6813" y="773363"/>
            <a:ext cx="6878374" cy="134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761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</a:t>
            </a:r>
            <a:r>
              <a:rPr lang="ko-KR" altLang="en-US" dirty="0"/>
              <a:t> </a:t>
            </a:r>
            <a:r>
              <a:rPr lang="en-US" altLang="ko-KR" dirty="0"/>
              <a:t>Map (1) 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024AE39-D5CB-D171-4561-853EAFDD6788}"/>
              </a:ext>
            </a:extLst>
          </p:cNvPr>
          <p:cNvGrpSpPr/>
          <p:nvPr/>
        </p:nvGrpSpPr>
        <p:grpSpPr>
          <a:xfrm>
            <a:off x="933207" y="773247"/>
            <a:ext cx="5210010" cy="6060935"/>
            <a:chOff x="-9052145" y="-1154809"/>
            <a:chExt cx="8896350" cy="1034934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B217A83-23F4-4985-22DC-21502ED23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052145" y="-1154809"/>
              <a:ext cx="8896350" cy="628650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82D0AC5-E8FA-3992-02AA-5A52D2E9E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044209" y="5108311"/>
              <a:ext cx="8829675" cy="408622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06B7BCF-C4DD-CEB5-3EC7-06B648F0436E}"/>
              </a:ext>
            </a:extLst>
          </p:cNvPr>
          <p:cNvGrpSpPr/>
          <p:nvPr/>
        </p:nvGrpSpPr>
        <p:grpSpPr>
          <a:xfrm>
            <a:off x="6521208" y="773247"/>
            <a:ext cx="4788384" cy="6084753"/>
            <a:chOff x="-9885937" y="1214180"/>
            <a:chExt cx="8829675" cy="1122015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5A020AF-E7A0-7105-C7EE-932DDA8A1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885937" y="1214180"/>
              <a:ext cx="8829675" cy="638175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2CABF1A6-B713-2359-4E4B-F4EF27EB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9885937" y="7567055"/>
              <a:ext cx="8810625" cy="486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7805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</a:t>
            </a:r>
            <a:r>
              <a:rPr lang="ko-KR" altLang="en-US" dirty="0"/>
              <a:t> </a:t>
            </a:r>
            <a:r>
              <a:rPr lang="en-US" altLang="ko-KR" dirty="0"/>
              <a:t>Map (2)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A3FA16-66E3-FEE0-E5E9-0B683912A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61" y="773247"/>
            <a:ext cx="4943744" cy="312180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8DD5319-BB8E-D455-56F8-5630AF7CA2AD}"/>
              </a:ext>
            </a:extLst>
          </p:cNvPr>
          <p:cNvGrpSpPr/>
          <p:nvPr/>
        </p:nvGrpSpPr>
        <p:grpSpPr>
          <a:xfrm>
            <a:off x="1010097" y="773247"/>
            <a:ext cx="4753343" cy="6084753"/>
            <a:chOff x="-9750699" y="0"/>
            <a:chExt cx="8886825" cy="11376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CCF9952-05C0-E23B-0342-3BBF8191F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750699" y="0"/>
              <a:ext cx="8829675" cy="65722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065790A-F90E-FCAE-7924-582C31F3D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750699" y="6546849"/>
              <a:ext cx="8886825" cy="482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75204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Channel</a:t>
            </a:r>
            <a:r>
              <a: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Coding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62710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Channel 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372226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Channel Coding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통신 시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페이팅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등의 채널 노이즈로부터 통신 성능을 향상시키기 위해 신호를 강건하게 변환하는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Waveform Coding: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신호를 특색 있게 보내는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Structured Sequences: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강건한 구조로 변환하여 보내는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Control Technique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ARQ(Automatic Repeat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Full-duplex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송신 측에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feedback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feedback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오류가 검출되었는지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(ACK),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검출되지 않았는지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(NACK)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내용을 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주기적으로 전송됨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Error Detection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FFC(Forward Error Correction)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Simplex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스스로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교정하여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검출과 교정할 수 있는 방법까지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담아 전송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Error Correction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Arithmetic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(XOR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연산과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방법에 선형성을 부가하여 정보를 블록화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Blockwise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강하게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코드화한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code, Hamming code, Cyclic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데이터에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bit(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데이터 검사용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 parity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parity bit 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수신측에서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Hamming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correction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위치에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검출하고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검출되지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B7AF0ED-B851-0B90-7E40-7CD01BF986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2613" y="-780479"/>
            <a:ext cx="4629252" cy="113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510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47959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CRC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26859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Code(Cyclic Redundancy Check Code)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block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선형성을 가지고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 다항식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(Generator Polynomial)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통해 코드를 생성해 순환성을 가지고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오류 검출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정정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코드 생성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Information 5-bit data(K=5) = 10111  M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Encoder =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  Information: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K-bit,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Codeword: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N-bit, Generator Polynomial: (N-K+1)-bit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5-bit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polynomial(Encoder)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shift  M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[M / Encoder = (X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+1), M % Encoder = (X+1)]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그대로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!=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information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붙여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(Information: 10111010  Codeword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polynomial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알고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[Codeword / Encoder = (X4+1), Codeword % Encoder = 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!=0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code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Feedback Shift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계산될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빠르고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기록하고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저장하여 필요할 때마다 가져오면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적게 소비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(header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미리 정의하면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Information: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(100100),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+1(1101)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Information / g(x)  =         111101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1101 100100000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1000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1010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1110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0110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0000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1100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001  CRC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F1B6FF0-26B2-3B4F-C0E1-7007749EBB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017" y="1321251"/>
            <a:ext cx="3765321" cy="7384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509AE2-28F3-6E4B-6C7C-1E015F140A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3000"/>
                    </a14:imgEffect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8289" y="2241588"/>
            <a:ext cx="3239489" cy="148132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3E9734E-5BC9-35B6-0D4F-63EE24529041}"/>
              </a:ext>
            </a:extLst>
          </p:cNvPr>
          <p:cNvCxnSpPr>
            <a:cxnSpLocks/>
          </p:cNvCxnSpPr>
          <p:nvPr/>
        </p:nvCxnSpPr>
        <p:spPr>
          <a:xfrm>
            <a:off x="2661920" y="47620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B9FC7C6-479F-E4EC-5C43-4D358A0FBD00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2583647" y="4401419"/>
            <a:ext cx="860593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F38E3C1-77F4-2289-2F2F-2943BD3212E7}"/>
              </a:ext>
            </a:extLst>
          </p:cNvPr>
          <p:cNvCxnSpPr>
            <a:cxnSpLocks/>
          </p:cNvCxnSpPr>
          <p:nvPr/>
        </p:nvCxnSpPr>
        <p:spPr>
          <a:xfrm>
            <a:off x="2778760" y="51176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591FC28-8EB7-A59B-C74D-BE988E938FBF}"/>
              </a:ext>
            </a:extLst>
          </p:cNvPr>
          <p:cNvCxnSpPr>
            <a:cxnSpLocks/>
          </p:cNvCxnSpPr>
          <p:nvPr/>
        </p:nvCxnSpPr>
        <p:spPr>
          <a:xfrm>
            <a:off x="2881964" y="549361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D6EB78-9874-3F80-DB14-26AA75FB5966}"/>
              </a:ext>
            </a:extLst>
          </p:cNvPr>
          <p:cNvCxnSpPr>
            <a:cxnSpLocks/>
          </p:cNvCxnSpPr>
          <p:nvPr/>
        </p:nvCxnSpPr>
        <p:spPr>
          <a:xfrm>
            <a:off x="2985302" y="58542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083002-CBFC-0372-49E7-D52795B4755F}"/>
              </a:ext>
            </a:extLst>
          </p:cNvPr>
          <p:cNvCxnSpPr>
            <a:cxnSpLocks/>
          </p:cNvCxnSpPr>
          <p:nvPr/>
        </p:nvCxnSpPr>
        <p:spPr>
          <a:xfrm>
            <a:off x="3124200" y="622005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BE2F3A0-9275-3844-17A7-9273CF42A46D}"/>
              </a:ext>
            </a:extLst>
          </p:cNvPr>
          <p:cNvCxnSpPr>
            <a:cxnSpLocks/>
          </p:cNvCxnSpPr>
          <p:nvPr/>
        </p:nvCxnSpPr>
        <p:spPr>
          <a:xfrm>
            <a:off x="3191844" y="6590899"/>
            <a:ext cx="345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DBE4B8E-FF05-24A9-9991-B51C0BD1ABB6}"/>
              </a:ext>
            </a:extLst>
          </p:cNvPr>
          <p:cNvCxnSpPr>
            <a:cxnSpLocks/>
          </p:cNvCxnSpPr>
          <p:nvPr/>
        </p:nvCxnSpPr>
        <p:spPr>
          <a:xfrm>
            <a:off x="3040380" y="4539214"/>
            <a:ext cx="0" cy="2228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A5091DB-62F2-EA3C-F5E1-29249C090E79}"/>
              </a:ext>
            </a:extLst>
          </p:cNvPr>
          <p:cNvCxnSpPr>
            <a:cxnSpLocks/>
          </p:cNvCxnSpPr>
          <p:nvPr/>
        </p:nvCxnSpPr>
        <p:spPr>
          <a:xfrm>
            <a:off x="3124200" y="4539214"/>
            <a:ext cx="44450" cy="5784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56387AE-A40E-9932-6AA4-297E24EB306D}"/>
              </a:ext>
            </a:extLst>
          </p:cNvPr>
          <p:cNvCxnSpPr>
            <a:cxnSpLocks/>
          </p:cNvCxnSpPr>
          <p:nvPr/>
        </p:nvCxnSpPr>
        <p:spPr>
          <a:xfrm>
            <a:off x="3218180" y="4539214"/>
            <a:ext cx="76868" cy="9544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813328-6E6D-AFDB-A288-FF816F72E1EA}"/>
              </a:ext>
            </a:extLst>
          </p:cNvPr>
          <p:cNvCxnSpPr>
            <a:cxnSpLocks/>
          </p:cNvCxnSpPr>
          <p:nvPr/>
        </p:nvCxnSpPr>
        <p:spPr>
          <a:xfrm>
            <a:off x="3307169" y="4539214"/>
            <a:ext cx="91217" cy="13493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B49F3C-5FC0-C959-FB10-1CD588DA3AD5}"/>
              </a:ext>
            </a:extLst>
          </p:cNvPr>
          <p:cNvCxnSpPr>
            <a:cxnSpLocks/>
          </p:cNvCxnSpPr>
          <p:nvPr/>
        </p:nvCxnSpPr>
        <p:spPr>
          <a:xfrm>
            <a:off x="3396937" y="4539214"/>
            <a:ext cx="116774" cy="17176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1D4FC078-9D4F-2D6E-F593-DB05FC5AE799}"/>
              </a:ext>
            </a:extLst>
          </p:cNvPr>
          <p:cNvSpPr>
            <a:spLocks noChangeAspect="1"/>
          </p:cNvSpPr>
          <p:nvPr/>
        </p:nvSpPr>
        <p:spPr>
          <a:xfrm>
            <a:off x="2583647" y="4401420"/>
            <a:ext cx="40944" cy="144000"/>
          </a:xfrm>
          <a:custGeom>
            <a:avLst/>
            <a:gdLst>
              <a:gd name="connsiteX0" fmla="*/ 0 w 144022"/>
              <a:gd name="connsiteY0" fmla="*/ 0 h 414866"/>
              <a:gd name="connsiteX1" fmla="*/ 143934 w 144022"/>
              <a:gd name="connsiteY1" fmla="*/ 220133 h 414866"/>
              <a:gd name="connsiteX2" fmla="*/ 16934 w 144022"/>
              <a:gd name="connsiteY2" fmla="*/ 414866 h 414866"/>
              <a:gd name="connsiteX0" fmla="*/ 5291 w 149291"/>
              <a:gd name="connsiteY0" fmla="*/ 0 h 397403"/>
              <a:gd name="connsiteX1" fmla="*/ 149225 w 149291"/>
              <a:gd name="connsiteY1" fmla="*/ 220133 h 397403"/>
              <a:gd name="connsiteX2" fmla="*/ 0 w 149291"/>
              <a:gd name="connsiteY2" fmla="*/ 397403 h 397403"/>
              <a:gd name="connsiteX0" fmla="*/ 5291 w 106490"/>
              <a:gd name="connsiteY0" fmla="*/ 0 h 397403"/>
              <a:gd name="connsiteX1" fmla="*/ 106363 w 106490"/>
              <a:gd name="connsiteY1" fmla="*/ 191558 h 397403"/>
              <a:gd name="connsiteX2" fmla="*/ 0 w 106490"/>
              <a:gd name="connsiteY2" fmla="*/ 397403 h 397403"/>
              <a:gd name="connsiteX0" fmla="*/ 0 w 113899"/>
              <a:gd name="connsiteY0" fmla="*/ 0 h 400578"/>
              <a:gd name="connsiteX1" fmla="*/ 113772 w 113899"/>
              <a:gd name="connsiteY1" fmla="*/ 194733 h 400578"/>
              <a:gd name="connsiteX2" fmla="*/ 7409 w 113899"/>
              <a:gd name="connsiteY2" fmla="*/ 400578 h 40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99" h="400578">
                <a:moveTo>
                  <a:pt x="0" y="0"/>
                </a:moveTo>
                <a:cubicBezTo>
                  <a:pt x="70556" y="75494"/>
                  <a:pt x="110950" y="125589"/>
                  <a:pt x="113772" y="194733"/>
                </a:cubicBezTo>
                <a:cubicBezTo>
                  <a:pt x="116594" y="263877"/>
                  <a:pt x="72320" y="337783"/>
                  <a:pt x="7409" y="400578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BA18B3A3-980F-55C9-1A5B-29A7D730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833507"/>
              </p:ext>
            </p:extLst>
          </p:nvPr>
        </p:nvGraphicFramePr>
        <p:xfrm>
          <a:off x="6711697" y="5077059"/>
          <a:ext cx="50723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23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70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Modular Arithmetic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개의 원소만으로 산술 연산을 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Modulo-n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제한된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만을 사용하여 산술 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덧셈 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XOR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 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33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Appendix(Imp Match)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86240"/>
              </p:ext>
            </p:extLst>
          </p:nvPr>
        </p:nvGraphicFramePr>
        <p:xfrm>
          <a:off x="83627" y="868118"/>
          <a:ext cx="8814118" cy="4896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4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65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임피던스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(Impedance, Z)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매칭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입력단과 출력단을 연결할 때 서로 다른 두 연결단의 임피던스 차이에 의한 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(Reflection,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손실과 왜곡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줄이려는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임피던스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전류의 흐름을 방해하는 값으로 저항과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(Reactance)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유도리액턴스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인덕턴스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커패시턴스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주파수에 따라 달라지고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전력을 소비하지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임피던스에 의한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반사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손실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잡음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최대전력전달 조건이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매칭과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공급전력이 수신 측으로 최대전력 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변압기를 사용하여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종단 저항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라인 매치 회로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선로 중간에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매칭단을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배치하면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시스템의 전체 저항 값이 작아지고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크기도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작아짐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8D8E8D0-8BE5-EFD1-B4C2-81A0536EF7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647" y="3817339"/>
            <a:ext cx="6743005" cy="174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554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Signal Encoding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94792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Signal Encoding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153159"/>
              </p:ext>
            </p:extLst>
          </p:nvPr>
        </p:nvGraphicFramePr>
        <p:xfrm>
          <a:off x="83626" y="868118"/>
          <a:ext cx="11974527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RZ, NRZ, NRZI, Manchester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널리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mechanism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Unipolar(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Bipolar(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version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Unipolar version: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양의 값으로 신호를 전이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측정값은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빛 등 여러 유형의 속성 중 하나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Bipolar version: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양의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음의 값으로 신호를 전이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(transition)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송신 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관련하여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값에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Manchester/NRZI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Manchester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RZ(Return to Zero)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들어왔을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 후 바로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pulse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Bipolar version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pulse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반대 방향으로 순차적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pulse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반드시 일정시간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유지 후 다음 신호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전송률은 대역폭과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64 kbps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선로 부호는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 kHz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대역폭을 갖는 시스템이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필요한 주파수가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NRZ(Non Return to Zero)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나타내는 하나의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pulse wave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interval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주기와 같게 한 선로 부호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논리적 신호와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있으며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시작에서 전송되는 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있는 수신 단부에서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port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rising/falling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동기화된 더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중심을 보다 정확히 판단해 전송되는 값을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 대역폭에 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½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적게 소요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 효율성 가장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신호로부터 동기 정보 추출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직류 표류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(drift)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직류 성분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358BDED-7F58-435F-0FD5-C47FF0AB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7292" y="1149531"/>
            <a:ext cx="3890290" cy="352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880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Signal Encoding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43019"/>
              </p:ext>
            </p:extLst>
          </p:nvPr>
        </p:nvGraphicFramePr>
        <p:xfrm>
          <a:off x="83626" y="868118"/>
          <a:ext cx="10849985" cy="328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99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2819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NRZI(Non Return to Zero Inverted on ones)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연속으로 나타날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동기의 어려움을 피하고자 한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transition(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Manchester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 encoding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필요한 주파수가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637CAB0-4DF1-67A5-FB32-731C74B6CA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889" y="2707962"/>
            <a:ext cx="4242693" cy="14420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DFE69D0-D746-F07F-5AE2-78256A5161C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889" y="981326"/>
            <a:ext cx="4676572" cy="15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375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Endian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2791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Endian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F49A34-F235-F38E-D606-5B076B445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856688"/>
              </p:ext>
            </p:extLst>
          </p:nvPr>
        </p:nvGraphicFramePr>
        <p:xfrm>
          <a:off x="339724" y="1418050"/>
          <a:ext cx="8251526" cy="2889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15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8920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엔디언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(Endianness) = 1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차원 공간에 여러 개의 연속된 대상을 배열하는 방법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D81961E-D18C-136B-FB54-3758A6C93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731" y="1868724"/>
            <a:ext cx="2571750" cy="2362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D3B1D1-DA14-F423-78AB-84AC2D7F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487" y="1854437"/>
            <a:ext cx="2676525" cy="239077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2ECE9E-8AA9-8E2D-4D00-E879EFB09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965356"/>
              </p:ext>
            </p:extLst>
          </p:nvPr>
        </p:nvGraphicFramePr>
        <p:xfrm>
          <a:off x="5594050" y="4586443"/>
          <a:ext cx="19624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45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739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X86 architecture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Intel format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Desktop PC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60E13F1-995F-077E-3327-0A724E4BD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54787"/>
              </p:ext>
            </p:extLst>
          </p:nvPr>
        </p:nvGraphicFramePr>
        <p:xfrm>
          <a:off x="123824" y="5863005"/>
          <a:ext cx="3749676" cy="62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96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11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디버그 편함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사람의 읽고 쓰는 방법과 동일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229CB01-571A-E9FF-CF6C-72559A4E0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0817"/>
              </p:ext>
            </p:extLst>
          </p:nvPr>
        </p:nvGraphicFramePr>
        <p:xfrm>
          <a:off x="933150" y="4586443"/>
          <a:ext cx="25212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25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739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Arm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processor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PowerPC architecture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Network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53BA64-8C6D-0305-30A2-6F1E2D173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829558"/>
              </p:ext>
            </p:extLst>
          </p:nvPr>
        </p:nvGraphicFramePr>
        <p:xfrm>
          <a:off x="5014612" y="5863005"/>
          <a:ext cx="6961488" cy="62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148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11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하위 바이트들만 사용할 때 별도의 계산이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필요없음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첫번째 값만 받아오면 되고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계산을 하위 바이트부터 하기 때문에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C5D308-4E71-0236-70D4-F4CB4069F31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193775" y="4132841"/>
            <a:ext cx="0" cy="453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205EA0E-ADCD-8917-2FE7-8CF57BC2CD01}"/>
              </a:ext>
            </a:extLst>
          </p:cNvPr>
          <p:cNvCxnSpPr>
            <a:cxnSpLocks/>
          </p:cNvCxnSpPr>
          <p:nvPr/>
        </p:nvCxnSpPr>
        <p:spPr>
          <a:xfrm>
            <a:off x="2193775" y="5409403"/>
            <a:ext cx="0" cy="453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A25959F-9A2E-0EE7-3C4A-97D7A4BE80CB}"/>
              </a:ext>
            </a:extLst>
          </p:cNvPr>
          <p:cNvCxnSpPr>
            <a:cxnSpLocks/>
          </p:cNvCxnSpPr>
          <p:nvPr/>
        </p:nvCxnSpPr>
        <p:spPr>
          <a:xfrm>
            <a:off x="6575275" y="5409403"/>
            <a:ext cx="0" cy="45360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22D6554-BAF9-D106-E16D-629B11B10417}"/>
              </a:ext>
            </a:extLst>
          </p:cNvPr>
          <p:cNvCxnSpPr>
            <a:cxnSpLocks/>
          </p:cNvCxnSpPr>
          <p:nvPr/>
        </p:nvCxnSpPr>
        <p:spPr>
          <a:xfrm>
            <a:off x="6555641" y="4132841"/>
            <a:ext cx="0" cy="45360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B867CEEC-6FFE-FA16-2CB0-3884E9252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664236"/>
              </p:ext>
            </p:extLst>
          </p:nvPr>
        </p:nvGraphicFramePr>
        <p:xfrm>
          <a:off x="8726813" y="1412808"/>
          <a:ext cx="18767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6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94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show_mem_rep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*start,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 %.2x",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("\n");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0x01234567;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show_mem_rep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getchar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4CA13804-3A7E-9516-BE65-4F4FDBABD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551330"/>
              </p:ext>
            </p:extLst>
          </p:nvPr>
        </p:nvGraphicFramePr>
        <p:xfrm>
          <a:off x="10680557" y="1412808"/>
          <a:ext cx="14528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55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18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*c = (char*)&amp;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(*c)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&lt;&lt;"Little endian";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&lt;&lt;"Big endian";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4438DA80-1EB7-81B2-4777-6D007C3979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174096" y="4192079"/>
            <a:ext cx="2283547" cy="788728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BFB186A-9B30-E938-D85B-230B4927D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195686"/>
              </p:ext>
            </p:extLst>
          </p:nvPr>
        </p:nvGraphicFramePr>
        <p:xfrm>
          <a:off x="9817653" y="4036333"/>
          <a:ext cx="2034623" cy="1145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6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450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근래에는 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Bi-Endian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2755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53D397-054A-47D3-2661-2F92C6A4D2F8}"/>
              </a:ext>
            </a:extLst>
          </p:cNvPr>
          <p:cNvSpPr/>
          <p:nvPr/>
        </p:nvSpPr>
        <p:spPr>
          <a:xfrm>
            <a:off x="1803400" y="2512194"/>
            <a:ext cx="8585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solidFill>
                  <a:schemeClr val="tx1"/>
                </a:solidFill>
                <a:effectLst>
                  <a:glow rad="1270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 Page</a:t>
            </a:r>
            <a:endParaRPr lang="ko-KR" altLang="en-US" sz="9600" b="1" dirty="0">
              <a:solidFill>
                <a:schemeClr val="tx1"/>
              </a:solidFill>
              <a:effectLst>
                <a:glow rad="127000">
                  <a:srgbClr val="FFFF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8544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3506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Motor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9679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070C03-6A82-571A-DF99-3C0F05528BD7}"/>
              </a:ext>
            </a:extLst>
          </p:cNvPr>
          <p:cNvGraphicFramePr>
            <a:graphicFrameLocks noGrp="1"/>
          </p:cNvGraphicFramePr>
          <p:nvPr/>
        </p:nvGraphicFramePr>
        <p:xfrm>
          <a:off x="177799" y="868119"/>
          <a:ext cx="3860801" cy="1630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B932687-7F5A-699D-4DB9-F9890CF465C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17E0F-C56E-1585-39E0-BDD01DBE3D41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EFF367-2D68-16C5-3497-4F57C159361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E9738-9E3C-B75B-1DBF-392A9182C0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F555A9-A127-5F79-2292-A5D8AB0DD1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9483EC-6CE4-D944-2A4A-F2F97A3552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415D11-45EF-03FD-A386-3D0CA5E86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81A4DE-579A-88EB-3D88-F139870ED2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DE4824-4463-42D0-F98D-B5CBF81118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2F83BF-1E9C-0476-E0E0-8D9BF9A237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067CCE-CB81-C448-0299-BCAD32E1FD5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FCBE497-A8EC-9743-DACB-B3EC276252C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C0C805-5631-82EB-961C-E7FFF5BBAB3F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385D2A-C469-592C-CFBE-3617000F9C01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09792E-C8A6-C9C6-F224-DD26C86C894B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F5530E-180C-C17B-CEC3-361CAB473D9F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3D1F0D5-1205-73EC-8FE3-F0E09A22814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6002298-1BFB-CC9C-0597-ACB28C8E102D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9AEF56C-88F6-B4A6-B8E5-4407BC09550B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34F2BF-B909-E2B3-D035-73B1A936BBC4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69A9FC-41A6-703A-F687-811F16F2A9D5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D918222-8B02-3E68-BBE0-DE06A89C42F1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45C36B-7266-EFEC-1B55-1C1B4FDF2F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553966-F9EA-7A6E-6CB7-90A43D371A22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079BC7-392E-E1C0-FF0F-6E9006E7AF88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17D5A2-FBE3-E285-B2C8-B5942E35613C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B2EFED-D326-2B4C-78A1-D57D03F7DE8C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DF8777-C5D8-C44D-8EF2-0E3C4373C8A2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4B9E52C-C827-EF81-CAA9-5C346D239B3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B4A9FB-162F-4E00-208F-1C8C3BC0B141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D8338B3-9EC3-6A56-6F0E-DEC0BA4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434BD42-B6D3-1DF9-E27B-8BF01117C879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8ADEA1-A1C6-352E-E5A6-B2F307EE0E2B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73775F-6A61-1895-1F7A-A93B5CA846A0}"/>
                </a:ext>
              </a:extLst>
            </p:cNvPr>
            <p:cNvCxnSpPr>
              <a:stCxn id="27" idx="1"/>
              <a:endCxn id="29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000A8C-0877-9ACB-546C-7DB194E8D6C4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E9C916-7775-6D3F-0A56-049A7A5CC4B6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CE6FC-3CAE-475E-0154-6F2DF1FCEBC2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271127-F1EE-19EE-3FFA-3026A5252F41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2912B7F-0D30-A14F-C8AE-B30FA1DC7BF5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F8F2E6FB-3960-0D7C-E6CB-13CB3A585D42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104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174652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SerDes(Serializer-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(Serializer)-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줄임말로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입출력 신호를 보상하기 위해 고속 통신에서 일반적으로 사용되는 기능 블록들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(Functional Blocks)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통신을 위해 송신 측에서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직렬로 변환하고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병렬로 변환하는 기능 블록을 가리킴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송수신단 동기화를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주요 용도는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I/O pin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상호접속의 수를 최소화하여 단일 라인 또는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라인으로 데이터 전송을 제공하는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Functional Block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PISO(Parallel In, Serial Out)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클럭 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(Parallel Clock Input),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입력 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Input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데이터 래치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(Input Data Latch)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내외부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PLL(Phase Lock Loop)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이용하여 병렬 클럭을 직렬 주파수 크기까지 곱할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형태는 병렬 클럭당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병렬 데이터를 수신하고 더 높은 직렬 클럭 속도로 데이터를 전환하는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shift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 도메인 간에 데이터를 전송할 때 발생하는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(Metastability)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double buffer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SIPO(Serial In, Parallel Out)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클럭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Clock Output),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출력 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Output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데이터 래치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(Output Data Latch)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serial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정보를 추출하여 수신 클럭 정보를 획득하고 수신 받은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이해할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전송하지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수신단의 기준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(Reference Clock)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정확하게 수신 받기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활용해 올바른 전송 주파수로 수신 클럭을 재설정하고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클럭을 병렬로 나눔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이중 버퍼로 연결된 구조로 구현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위해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하나는 더 느린 병렬 측을 위해 데이터 보관하는데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878DD6-2ECA-C0BA-DF9C-7C750D47EA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11" y="4180468"/>
            <a:ext cx="2750289" cy="251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4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36034</TotalTime>
  <Words>17988</Words>
  <Application>Microsoft Office PowerPoint</Application>
  <PresentationFormat>와이드스크린</PresentationFormat>
  <Paragraphs>1605</Paragraphs>
  <Slides>88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2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1119</cp:revision>
  <dcterms:created xsi:type="dcterms:W3CDTF">2023-11-29T11:04:36Z</dcterms:created>
  <dcterms:modified xsi:type="dcterms:W3CDTF">2024-05-05T11:22:11Z</dcterms:modified>
</cp:coreProperties>
</file>